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660" r:id="rId4"/>
  </p:sldMasterIdLst>
  <p:notesMasterIdLst>
    <p:notesMasterId r:id="rId30"/>
  </p:notesMasterIdLst>
  <p:sldIdLst>
    <p:sldId id="266" r:id="rId5"/>
    <p:sldId id="291" r:id="rId6"/>
    <p:sldId id="289" r:id="rId7"/>
    <p:sldId id="268" r:id="rId8"/>
    <p:sldId id="267" r:id="rId9"/>
    <p:sldId id="269" r:id="rId10"/>
    <p:sldId id="270" r:id="rId11"/>
    <p:sldId id="271" r:id="rId12"/>
    <p:sldId id="272" r:id="rId13"/>
    <p:sldId id="274" r:id="rId14"/>
    <p:sldId id="273" r:id="rId15"/>
    <p:sldId id="275" r:id="rId16"/>
    <p:sldId id="276" r:id="rId17"/>
    <p:sldId id="278" r:id="rId18"/>
    <p:sldId id="286" r:id="rId19"/>
    <p:sldId id="277" r:id="rId20"/>
    <p:sldId id="279" r:id="rId21"/>
    <p:sldId id="280" r:id="rId22"/>
    <p:sldId id="281" r:id="rId23"/>
    <p:sldId id="290" r:id="rId24"/>
    <p:sldId id="282" r:id="rId25"/>
    <p:sldId id="284" r:id="rId26"/>
    <p:sldId id="288" r:id="rId27"/>
    <p:sldId id="285" r:id="rId28"/>
    <p:sldId id="292" r:id="rId2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6633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985" autoAdjust="0"/>
    <p:restoredTop sz="94619" autoAdjust="0"/>
  </p:normalViewPr>
  <p:slideViewPr>
    <p:cSldViewPr snapToGrid="0">
      <p:cViewPr varScale="1">
        <p:scale>
          <a:sx n="151" d="100"/>
          <a:sy n="151" d="100"/>
        </p:scale>
        <p:origin x="452" y="8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A6E1BE6-15F0-4175-B4C5-A2FE9C3B2C33}" type="doc">
      <dgm:prSet loTypeId="urn:microsoft.com/office/officeart/2011/layout/HexagonRadial" loCatId="cycle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9666C77A-B871-40DB-894C-762DC674EA7B}">
      <dgm:prSet phldrT="[Text]"/>
      <dgm:spPr>
        <a:solidFill>
          <a:schemeClr val="tx1"/>
        </a:solidFill>
      </dgm:spPr>
      <dgm:t>
        <a:bodyPr/>
        <a:lstStyle/>
        <a:p>
          <a:r>
            <a:rPr lang="en-US" dirty="0"/>
            <a:t>What will you be evaluated on?</a:t>
          </a:r>
        </a:p>
      </dgm:t>
    </dgm:pt>
    <dgm:pt modelId="{AAF43499-B803-404B-907A-1BF722DF2E79}" type="parTrans" cxnId="{C1380D57-0865-400E-AB32-FDCD65600DE0}">
      <dgm:prSet/>
      <dgm:spPr/>
      <dgm:t>
        <a:bodyPr/>
        <a:lstStyle/>
        <a:p>
          <a:endParaRPr lang="en-US"/>
        </a:p>
      </dgm:t>
    </dgm:pt>
    <dgm:pt modelId="{2E017CC9-4494-4129-8322-8487362FA74F}" type="sibTrans" cxnId="{C1380D57-0865-400E-AB32-FDCD65600DE0}">
      <dgm:prSet/>
      <dgm:spPr/>
      <dgm:t>
        <a:bodyPr/>
        <a:lstStyle/>
        <a:p>
          <a:endParaRPr lang="en-US"/>
        </a:p>
      </dgm:t>
    </dgm:pt>
    <dgm:pt modelId="{60908DE6-8066-4BCF-BC91-4C6B3F1ED63D}">
      <dgm:prSet phldrT="[Text]"/>
      <dgm:spPr>
        <a:solidFill>
          <a:srgbClr val="FF0000"/>
        </a:solidFill>
      </dgm:spPr>
      <dgm:t>
        <a:bodyPr/>
        <a:lstStyle/>
        <a:p>
          <a:r>
            <a:rPr lang="en-US" dirty="0"/>
            <a:t>Leadership</a:t>
          </a:r>
        </a:p>
      </dgm:t>
    </dgm:pt>
    <dgm:pt modelId="{A57218DF-7C16-4A3E-B445-06549ECE5FB0}" type="parTrans" cxnId="{72801B90-BC03-4EB7-9C41-46B1C844DB5C}">
      <dgm:prSet/>
      <dgm:spPr/>
      <dgm:t>
        <a:bodyPr/>
        <a:lstStyle/>
        <a:p>
          <a:endParaRPr lang="en-US"/>
        </a:p>
      </dgm:t>
    </dgm:pt>
    <dgm:pt modelId="{75667EF6-3FBB-49C0-88A7-6B948C2AE54F}" type="sibTrans" cxnId="{72801B90-BC03-4EB7-9C41-46B1C844DB5C}">
      <dgm:prSet/>
      <dgm:spPr/>
      <dgm:t>
        <a:bodyPr/>
        <a:lstStyle/>
        <a:p>
          <a:endParaRPr lang="en-US"/>
        </a:p>
      </dgm:t>
    </dgm:pt>
    <dgm:pt modelId="{EEF0D5A0-3FC0-4911-B4A4-5CBAEAF33F38}">
      <dgm:prSet phldrT="[Text]"/>
      <dgm:spPr>
        <a:solidFill>
          <a:srgbClr val="FFC000"/>
        </a:solidFill>
      </dgm:spPr>
      <dgm:t>
        <a:bodyPr/>
        <a:lstStyle/>
        <a:p>
          <a:r>
            <a:rPr lang="en-US" dirty="0"/>
            <a:t>Exposure to Medicine</a:t>
          </a:r>
        </a:p>
      </dgm:t>
    </dgm:pt>
    <dgm:pt modelId="{1C5A1D15-3901-4970-972F-5F8B419991CF}" type="parTrans" cxnId="{28D9AEBC-5437-49F1-BF93-54DD7909C288}">
      <dgm:prSet/>
      <dgm:spPr/>
      <dgm:t>
        <a:bodyPr/>
        <a:lstStyle/>
        <a:p>
          <a:endParaRPr lang="en-US"/>
        </a:p>
      </dgm:t>
    </dgm:pt>
    <dgm:pt modelId="{27B0F5FC-C00B-4A31-AD27-BBC9A6C0F36C}" type="sibTrans" cxnId="{28D9AEBC-5437-49F1-BF93-54DD7909C288}">
      <dgm:prSet/>
      <dgm:spPr/>
      <dgm:t>
        <a:bodyPr/>
        <a:lstStyle/>
        <a:p>
          <a:endParaRPr lang="en-US"/>
        </a:p>
      </dgm:t>
    </dgm:pt>
    <dgm:pt modelId="{D6997000-CF64-4EC7-9846-841B7E11550A}">
      <dgm:prSet phldrT="[Text]"/>
      <dgm:spPr>
        <a:solidFill>
          <a:srgbClr val="FFFF00"/>
        </a:solidFill>
      </dgm:spPr>
      <dgm:t>
        <a:bodyPr/>
        <a:lstStyle/>
        <a:p>
          <a:r>
            <a:rPr lang="en-US" dirty="0">
              <a:solidFill>
                <a:sysClr val="windowText" lastClr="000000"/>
              </a:solidFill>
            </a:rPr>
            <a:t>Research</a:t>
          </a:r>
        </a:p>
      </dgm:t>
    </dgm:pt>
    <dgm:pt modelId="{BBBD401C-4A3C-48FF-8B1D-3DFBFA9171BA}" type="parTrans" cxnId="{F98C3886-01B9-4419-B6BE-A6E7F49896E5}">
      <dgm:prSet/>
      <dgm:spPr/>
      <dgm:t>
        <a:bodyPr/>
        <a:lstStyle/>
        <a:p>
          <a:endParaRPr lang="en-US"/>
        </a:p>
      </dgm:t>
    </dgm:pt>
    <dgm:pt modelId="{5A85B15B-CD5B-4B16-B924-B832EEA3C6A9}" type="sibTrans" cxnId="{F98C3886-01B9-4419-B6BE-A6E7F49896E5}">
      <dgm:prSet/>
      <dgm:spPr/>
      <dgm:t>
        <a:bodyPr/>
        <a:lstStyle/>
        <a:p>
          <a:endParaRPr lang="en-US"/>
        </a:p>
      </dgm:t>
    </dgm:pt>
    <dgm:pt modelId="{E5646A18-07CE-489C-A0A8-AF9451373C92}">
      <dgm:prSet phldrT="[Text]"/>
      <dgm:spPr>
        <a:solidFill>
          <a:srgbClr val="00B050"/>
        </a:solidFill>
      </dgm:spPr>
      <dgm:t>
        <a:bodyPr/>
        <a:lstStyle/>
        <a:p>
          <a:r>
            <a:rPr lang="en-US" dirty="0"/>
            <a:t>Service</a:t>
          </a:r>
        </a:p>
      </dgm:t>
    </dgm:pt>
    <dgm:pt modelId="{DCC586FA-48D2-405F-B145-B36855329BEC}" type="parTrans" cxnId="{02831069-5A91-4B3C-8C13-6400F5C0F26C}">
      <dgm:prSet/>
      <dgm:spPr/>
      <dgm:t>
        <a:bodyPr/>
        <a:lstStyle/>
        <a:p>
          <a:endParaRPr lang="en-US"/>
        </a:p>
      </dgm:t>
    </dgm:pt>
    <dgm:pt modelId="{F52F3016-1549-4F0B-8BB2-A0C3F095B594}" type="sibTrans" cxnId="{02831069-5A91-4B3C-8C13-6400F5C0F26C}">
      <dgm:prSet/>
      <dgm:spPr/>
      <dgm:t>
        <a:bodyPr/>
        <a:lstStyle/>
        <a:p>
          <a:endParaRPr lang="en-US"/>
        </a:p>
      </dgm:t>
    </dgm:pt>
    <dgm:pt modelId="{FE5D8F7D-2E65-48CA-AEC4-25A5BD7B38A7}">
      <dgm:prSet phldrT="[Text]"/>
      <dgm:spPr>
        <a:solidFill>
          <a:srgbClr val="0070C0"/>
        </a:solidFill>
      </dgm:spPr>
      <dgm:t>
        <a:bodyPr/>
        <a:lstStyle/>
        <a:p>
          <a:r>
            <a:rPr lang="en-US" dirty="0"/>
            <a:t>Academics and Testing</a:t>
          </a:r>
        </a:p>
      </dgm:t>
    </dgm:pt>
    <dgm:pt modelId="{4DA851D4-4420-4049-A7EF-8A7DFC71F3EE}" type="parTrans" cxnId="{E7988FA0-7228-4107-AC59-94DA1474B17B}">
      <dgm:prSet/>
      <dgm:spPr/>
      <dgm:t>
        <a:bodyPr/>
        <a:lstStyle/>
        <a:p>
          <a:endParaRPr lang="en-US"/>
        </a:p>
      </dgm:t>
    </dgm:pt>
    <dgm:pt modelId="{4E284957-7880-4083-8E7E-15266B6B72BE}" type="sibTrans" cxnId="{E7988FA0-7228-4107-AC59-94DA1474B17B}">
      <dgm:prSet/>
      <dgm:spPr/>
      <dgm:t>
        <a:bodyPr/>
        <a:lstStyle/>
        <a:p>
          <a:endParaRPr lang="en-US"/>
        </a:p>
      </dgm:t>
    </dgm:pt>
    <dgm:pt modelId="{000954DC-E09A-4F7D-A322-70B3D104B93C}">
      <dgm:prSet phldrT="[Text]"/>
      <dgm:spPr>
        <a:solidFill>
          <a:srgbClr val="7030A0"/>
        </a:solidFill>
      </dgm:spPr>
      <dgm:t>
        <a:bodyPr/>
        <a:lstStyle/>
        <a:p>
          <a:r>
            <a:rPr lang="en-US" dirty="0"/>
            <a:t>Character</a:t>
          </a:r>
        </a:p>
      </dgm:t>
    </dgm:pt>
    <dgm:pt modelId="{28D9475E-3368-4535-B6DC-FB148E20FA78}" type="parTrans" cxnId="{87068C96-4640-470C-8900-63C032D93017}">
      <dgm:prSet/>
      <dgm:spPr/>
      <dgm:t>
        <a:bodyPr/>
        <a:lstStyle/>
        <a:p>
          <a:endParaRPr lang="en-US"/>
        </a:p>
      </dgm:t>
    </dgm:pt>
    <dgm:pt modelId="{A7230DD8-E25D-4EA9-AFE0-00EF718C5812}" type="sibTrans" cxnId="{87068C96-4640-470C-8900-63C032D93017}">
      <dgm:prSet/>
      <dgm:spPr/>
      <dgm:t>
        <a:bodyPr/>
        <a:lstStyle/>
        <a:p>
          <a:endParaRPr lang="en-US"/>
        </a:p>
      </dgm:t>
    </dgm:pt>
    <dgm:pt modelId="{8452950C-FF0B-4331-A70D-AE65CF01AF2A}" type="pres">
      <dgm:prSet presAssocID="{BA6E1BE6-15F0-4175-B4C5-A2FE9C3B2C33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</dgm:pt>
    <dgm:pt modelId="{B9A34052-28EC-41CF-9E27-9D9DB6926AA4}" type="pres">
      <dgm:prSet presAssocID="{9666C77A-B871-40DB-894C-762DC674EA7B}" presName="Parent" presStyleLbl="node0" presStyleIdx="0" presStyleCnt="1">
        <dgm:presLayoutVars>
          <dgm:chMax val="6"/>
          <dgm:chPref val="6"/>
        </dgm:presLayoutVars>
      </dgm:prSet>
      <dgm:spPr/>
    </dgm:pt>
    <dgm:pt modelId="{9DFCB47B-2CDD-48D3-9FC9-6A1B07C519AD}" type="pres">
      <dgm:prSet presAssocID="{60908DE6-8066-4BCF-BC91-4C6B3F1ED63D}" presName="Accent1" presStyleCnt="0"/>
      <dgm:spPr/>
    </dgm:pt>
    <dgm:pt modelId="{1631A80E-8509-4B1F-B34E-AC7B6D058003}" type="pres">
      <dgm:prSet presAssocID="{60908DE6-8066-4BCF-BC91-4C6B3F1ED63D}" presName="Accent" presStyleLbl="bgShp" presStyleIdx="0" presStyleCnt="6"/>
      <dgm:spPr/>
    </dgm:pt>
    <dgm:pt modelId="{433242AF-A95C-4BAF-99CA-A77D3BBD4B3F}" type="pres">
      <dgm:prSet presAssocID="{60908DE6-8066-4BCF-BC91-4C6B3F1ED63D}" presName="Child1" presStyleLbl="node1" presStyleIdx="0" presStyleCnt="6" custLinFactNeighborY="-6342">
        <dgm:presLayoutVars>
          <dgm:chMax val="0"/>
          <dgm:chPref val="0"/>
          <dgm:bulletEnabled val="1"/>
        </dgm:presLayoutVars>
      </dgm:prSet>
      <dgm:spPr/>
    </dgm:pt>
    <dgm:pt modelId="{AB096A16-504C-4F2B-B529-BEF65ACD7FB4}" type="pres">
      <dgm:prSet presAssocID="{EEF0D5A0-3FC0-4911-B4A4-5CBAEAF33F38}" presName="Accent2" presStyleCnt="0"/>
      <dgm:spPr/>
    </dgm:pt>
    <dgm:pt modelId="{FE7D8A6E-1438-4FAF-A729-4872C4CDBF19}" type="pres">
      <dgm:prSet presAssocID="{EEF0D5A0-3FC0-4911-B4A4-5CBAEAF33F38}" presName="Accent" presStyleLbl="bgShp" presStyleIdx="1" presStyleCnt="6"/>
      <dgm:spPr/>
    </dgm:pt>
    <dgm:pt modelId="{2779AC1B-8E99-4F66-9C62-56C3E95E78E4}" type="pres">
      <dgm:prSet presAssocID="{EEF0D5A0-3FC0-4911-B4A4-5CBAEAF33F38}" presName="Child2" presStyleLbl="node1" presStyleIdx="1" presStyleCnt="6">
        <dgm:presLayoutVars>
          <dgm:chMax val="0"/>
          <dgm:chPref val="0"/>
          <dgm:bulletEnabled val="1"/>
        </dgm:presLayoutVars>
      </dgm:prSet>
      <dgm:spPr/>
    </dgm:pt>
    <dgm:pt modelId="{F5FF8CB8-24AA-4869-9AD6-4E0301C56B37}" type="pres">
      <dgm:prSet presAssocID="{D6997000-CF64-4EC7-9846-841B7E11550A}" presName="Accent3" presStyleCnt="0"/>
      <dgm:spPr/>
    </dgm:pt>
    <dgm:pt modelId="{F7F1D151-F9C5-46A9-BDD4-C1941ACEF0CD}" type="pres">
      <dgm:prSet presAssocID="{D6997000-CF64-4EC7-9846-841B7E11550A}" presName="Accent" presStyleLbl="bgShp" presStyleIdx="2" presStyleCnt="6"/>
      <dgm:spPr/>
    </dgm:pt>
    <dgm:pt modelId="{FBD6905E-CFE1-4CE3-ADB0-0B3DE805B736}" type="pres">
      <dgm:prSet presAssocID="{D6997000-CF64-4EC7-9846-841B7E11550A}" presName="Child3" presStyleLbl="node1" presStyleIdx="2" presStyleCnt="6">
        <dgm:presLayoutVars>
          <dgm:chMax val="0"/>
          <dgm:chPref val="0"/>
          <dgm:bulletEnabled val="1"/>
        </dgm:presLayoutVars>
      </dgm:prSet>
      <dgm:spPr/>
    </dgm:pt>
    <dgm:pt modelId="{3203218B-1DC5-4295-98BB-E355A81F1AFF}" type="pres">
      <dgm:prSet presAssocID="{E5646A18-07CE-489C-A0A8-AF9451373C92}" presName="Accent4" presStyleCnt="0"/>
      <dgm:spPr/>
    </dgm:pt>
    <dgm:pt modelId="{5D956587-D53F-45A7-B4C5-96CD3B0528D8}" type="pres">
      <dgm:prSet presAssocID="{E5646A18-07CE-489C-A0A8-AF9451373C92}" presName="Accent" presStyleLbl="bgShp" presStyleIdx="3" presStyleCnt="6"/>
      <dgm:spPr/>
    </dgm:pt>
    <dgm:pt modelId="{7640B335-5EE7-4C1A-9975-E2F6F469E2E7}" type="pres">
      <dgm:prSet presAssocID="{E5646A18-07CE-489C-A0A8-AF9451373C92}" presName="Child4" presStyleLbl="node1" presStyleIdx="3" presStyleCnt="6">
        <dgm:presLayoutVars>
          <dgm:chMax val="0"/>
          <dgm:chPref val="0"/>
          <dgm:bulletEnabled val="1"/>
        </dgm:presLayoutVars>
      </dgm:prSet>
      <dgm:spPr/>
    </dgm:pt>
    <dgm:pt modelId="{67BCF48F-A6C0-491B-9405-D0ECE588CD58}" type="pres">
      <dgm:prSet presAssocID="{FE5D8F7D-2E65-48CA-AEC4-25A5BD7B38A7}" presName="Accent5" presStyleCnt="0"/>
      <dgm:spPr/>
    </dgm:pt>
    <dgm:pt modelId="{7DEC81FE-7C0C-40E3-A612-EABD26B7B189}" type="pres">
      <dgm:prSet presAssocID="{FE5D8F7D-2E65-48CA-AEC4-25A5BD7B38A7}" presName="Accent" presStyleLbl="bgShp" presStyleIdx="4" presStyleCnt="6"/>
      <dgm:spPr/>
    </dgm:pt>
    <dgm:pt modelId="{5EBF17B0-8930-43CE-A7F2-B2EAC16B308F}" type="pres">
      <dgm:prSet presAssocID="{FE5D8F7D-2E65-48CA-AEC4-25A5BD7B38A7}" presName="Child5" presStyleLbl="node1" presStyleIdx="4" presStyleCnt="6">
        <dgm:presLayoutVars>
          <dgm:chMax val="0"/>
          <dgm:chPref val="0"/>
          <dgm:bulletEnabled val="1"/>
        </dgm:presLayoutVars>
      </dgm:prSet>
      <dgm:spPr/>
    </dgm:pt>
    <dgm:pt modelId="{191540E3-0F32-4ED6-9807-2ACE13C4242C}" type="pres">
      <dgm:prSet presAssocID="{000954DC-E09A-4F7D-A322-70B3D104B93C}" presName="Accent6" presStyleCnt="0"/>
      <dgm:spPr/>
    </dgm:pt>
    <dgm:pt modelId="{9546F4AA-C26F-43A0-8A2C-2818A1ABD8D9}" type="pres">
      <dgm:prSet presAssocID="{000954DC-E09A-4F7D-A322-70B3D104B93C}" presName="Accent" presStyleLbl="bgShp" presStyleIdx="5" presStyleCnt="6"/>
      <dgm:spPr/>
    </dgm:pt>
    <dgm:pt modelId="{AD320C06-A6C4-4735-A6B5-A4262269502A}" type="pres">
      <dgm:prSet presAssocID="{000954DC-E09A-4F7D-A322-70B3D104B93C}" presName="Child6" presStyleLbl="node1" presStyleIdx="5" presStyleCnt="6">
        <dgm:presLayoutVars>
          <dgm:chMax val="0"/>
          <dgm:chPref val="0"/>
          <dgm:bulletEnabled val="1"/>
        </dgm:presLayoutVars>
      </dgm:prSet>
      <dgm:spPr/>
    </dgm:pt>
  </dgm:ptLst>
  <dgm:cxnLst>
    <dgm:cxn modelId="{C9512814-936D-457E-BB21-52D0DBEBB313}" type="presOf" srcId="{60908DE6-8066-4BCF-BC91-4C6B3F1ED63D}" destId="{433242AF-A95C-4BAF-99CA-A77D3BBD4B3F}" srcOrd="0" destOrd="0" presId="urn:microsoft.com/office/officeart/2011/layout/HexagonRadial"/>
    <dgm:cxn modelId="{418DBB15-B356-4393-9ABA-33F35556C3A4}" type="presOf" srcId="{000954DC-E09A-4F7D-A322-70B3D104B93C}" destId="{AD320C06-A6C4-4735-A6B5-A4262269502A}" srcOrd="0" destOrd="0" presId="urn:microsoft.com/office/officeart/2011/layout/HexagonRadial"/>
    <dgm:cxn modelId="{12109D20-1C23-48AE-B8AB-DEB147ECAB7C}" type="presOf" srcId="{E5646A18-07CE-489C-A0A8-AF9451373C92}" destId="{7640B335-5EE7-4C1A-9975-E2F6F469E2E7}" srcOrd="0" destOrd="0" presId="urn:microsoft.com/office/officeart/2011/layout/HexagonRadial"/>
    <dgm:cxn modelId="{206C425F-7CE4-4753-A467-51069FC6C382}" type="presOf" srcId="{BA6E1BE6-15F0-4175-B4C5-A2FE9C3B2C33}" destId="{8452950C-FF0B-4331-A70D-AE65CF01AF2A}" srcOrd="0" destOrd="0" presId="urn:microsoft.com/office/officeart/2011/layout/HexagonRadial"/>
    <dgm:cxn modelId="{02831069-5A91-4B3C-8C13-6400F5C0F26C}" srcId="{9666C77A-B871-40DB-894C-762DC674EA7B}" destId="{E5646A18-07CE-489C-A0A8-AF9451373C92}" srcOrd="3" destOrd="0" parTransId="{DCC586FA-48D2-405F-B145-B36855329BEC}" sibTransId="{F52F3016-1549-4F0B-8BB2-A0C3F095B594}"/>
    <dgm:cxn modelId="{C1380D57-0865-400E-AB32-FDCD65600DE0}" srcId="{BA6E1BE6-15F0-4175-B4C5-A2FE9C3B2C33}" destId="{9666C77A-B871-40DB-894C-762DC674EA7B}" srcOrd="0" destOrd="0" parTransId="{AAF43499-B803-404B-907A-1BF722DF2E79}" sibTransId="{2E017CC9-4494-4129-8322-8487362FA74F}"/>
    <dgm:cxn modelId="{D6958D57-838B-4DFE-A16E-A4A309C33920}" type="presOf" srcId="{9666C77A-B871-40DB-894C-762DC674EA7B}" destId="{B9A34052-28EC-41CF-9E27-9D9DB6926AA4}" srcOrd="0" destOrd="0" presId="urn:microsoft.com/office/officeart/2011/layout/HexagonRadial"/>
    <dgm:cxn modelId="{69E89679-6CF5-45C7-B15D-AD57B8891E18}" type="presOf" srcId="{FE5D8F7D-2E65-48CA-AEC4-25A5BD7B38A7}" destId="{5EBF17B0-8930-43CE-A7F2-B2EAC16B308F}" srcOrd="0" destOrd="0" presId="urn:microsoft.com/office/officeart/2011/layout/HexagonRadial"/>
    <dgm:cxn modelId="{F98C3886-01B9-4419-B6BE-A6E7F49896E5}" srcId="{9666C77A-B871-40DB-894C-762DC674EA7B}" destId="{D6997000-CF64-4EC7-9846-841B7E11550A}" srcOrd="2" destOrd="0" parTransId="{BBBD401C-4A3C-48FF-8B1D-3DFBFA9171BA}" sibTransId="{5A85B15B-CD5B-4B16-B924-B832EEA3C6A9}"/>
    <dgm:cxn modelId="{F2E89E8B-B94A-4F6F-90E7-07D82D8C14A1}" type="presOf" srcId="{EEF0D5A0-3FC0-4911-B4A4-5CBAEAF33F38}" destId="{2779AC1B-8E99-4F66-9C62-56C3E95E78E4}" srcOrd="0" destOrd="0" presId="urn:microsoft.com/office/officeart/2011/layout/HexagonRadial"/>
    <dgm:cxn modelId="{72801B90-BC03-4EB7-9C41-46B1C844DB5C}" srcId="{9666C77A-B871-40DB-894C-762DC674EA7B}" destId="{60908DE6-8066-4BCF-BC91-4C6B3F1ED63D}" srcOrd="0" destOrd="0" parTransId="{A57218DF-7C16-4A3E-B445-06549ECE5FB0}" sibTransId="{75667EF6-3FBB-49C0-88A7-6B948C2AE54F}"/>
    <dgm:cxn modelId="{87068C96-4640-470C-8900-63C032D93017}" srcId="{9666C77A-B871-40DB-894C-762DC674EA7B}" destId="{000954DC-E09A-4F7D-A322-70B3D104B93C}" srcOrd="5" destOrd="0" parTransId="{28D9475E-3368-4535-B6DC-FB148E20FA78}" sibTransId="{A7230DD8-E25D-4EA9-AFE0-00EF718C5812}"/>
    <dgm:cxn modelId="{E7988FA0-7228-4107-AC59-94DA1474B17B}" srcId="{9666C77A-B871-40DB-894C-762DC674EA7B}" destId="{FE5D8F7D-2E65-48CA-AEC4-25A5BD7B38A7}" srcOrd="4" destOrd="0" parTransId="{4DA851D4-4420-4049-A7EF-8A7DFC71F3EE}" sibTransId="{4E284957-7880-4083-8E7E-15266B6B72BE}"/>
    <dgm:cxn modelId="{4DC630A5-B1A5-421C-A592-DD774D92F175}" type="presOf" srcId="{D6997000-CF64-4EC7-9846-841B7E11550A}" destId="{FBD6905E-CFE1-4CE3-ADB0-0B3DE805B736}" srcOrd="0" destOrd="0" presId="urn:microsoft.com/office/officeart/2011/layout/HexagonRadial"/>
    <dgm:cxn modelId="{28D9AEBC-5437-49F1-BF93-54DD7909C288}" srcId="{9666C77A-B871-40DB-894C-762DC674EA7B}" destId="{EEF0D5A0-3FC0-4911-B4A4-5CBAEAF33F38}" srcOrd="1" destOrd="0" parTransId="{1C5A1D15-3901-4970-972F-5F8B419991CF}" sibTransId="{27B0F5FC-C00B-4A31-AD27-BBC9A6C0F36C}"/>
    <dgm:cxn modelId="{67BB75E8-B8AF-498A-B5B9-6B2A04910EDC}" type="presParOf" srcId="{8452950C-FF0B-4331-A70D-AE65CF01AF2A}" destId="{B9A34052-28EC-41CF-9E27-9D9DB6926AA4}" srcOrd="0" destOrd="0" presId="urn:microsoft.com/office/officeart/2011/layout/HexagonRadial"/>
    <dgm:cxn modelId="{5BFF328E-FBAC-450A-ABAE-4E9912C453D9}" type="presParOf" srcId="{8452950C-FF0B-4331-A70D-AE65CF01AF2A}" destId="{9DFCB47B-2CDD-48D3-9FC9-6A1B07C519AD}" srcOrd="1" destOrd="0" presId="urn:microsoft.com/office/officeart/2011/layout/HexagonRadial"/>
    <dgm:cxn modelId="{CE5D17C0-4109-40C1-B033-1875B8DADD8E}" type="presParOf" srcId="{9DFCB47B-2CDD-48D3-9FC9-6A1B07C519AD}" destId="{1631A80E-8509-4B1F-B34E-AC7B6D058003}" srcOrd="0" destOrd="0" presId="urn:microsoft.com/office/officeart/2011/layout/HexagonRadial"/>
    <dgm:cxn modelId="{0F37A3E6-0703-4984-9728-BB684F8E63BB}" type="presParOf" srcId="{8452950C-FF0B-4331-A70D-AE65CF01AF2A}" destId="{433242AF-A95C-4BAF-99CA-A77D3BBD4B3F}" srcOrd="2" destOrd="0" presId="urn:microsoft.com/office/officeart/2011/layout/HexagonRadial"/>
    <dgm:cxn modelId="{461F46F2-50B2-41BA-9471-2343F370255C}" type="presParOf" srcId="{8452950C-FF0B-4331-A70D-AE65CF01AF2A}" destId="{AB096A16-504C-4F2B-B529-BEF65ACD7FB4}" srcOrd="3" destOrd="0" presId="urn:microsoft.com/office/officeart/2011/layout/HexagonRadial"/>
    <dgm:cxn modelId="{9F4A558E-2596-4DAA-9289-2DAA0188D359}" type="presParOf" srcId="{AB096A16-504C-4F2B-B529-BEF65ACD7FB4}" destId="{FE7D8A6E-1438-4FAF-A729-4872C4CDBF19}" srcOrd="0" destOrd="0" presId="urn:microsoft.com/office/officeart/2011/layout/HexagonRadial"/>
    <dgm:cxn modelId="{777385A9-28ED-46B4-BBD5-28F29EAFD732}" type="presParOf" srcId="{8452950C-FF0B-4331-A70D-AE65CF01AF2A}" destId="{2779AC1B-8E99-4F66-9C62-56C3E95E78E4}" srcOrd="4" destOrd="0" presId="urn:microsoft.com/office/officeart/2011/layout/HexagonRadial"/>
    <dgm:cxn modelId="{927FB7F2-5BC1-4973-A71D-333F3834C233}" type="presParOf" srcId="{8452950C-FF0B-4331-A70D-AE65CF01AF2A}" destId="{F5FF8CB8-24AA-4869-9AD6-4E0301C56B37}" srcOrd="5" destOrd="0" presId="urn:microsoft.com/office/officeart/2011/layout/HexagonRadial"/>
    <dgm:cxn modelId="{9A6470A7-7916-45F0-B123-66B80B18ADCA}" type="presParOf" srcId="{F5FF8CB8-24AA-4869-9AD6-4E0301C56B37}" destId="{F7F1D151-F9C5-46A9-BDD4-C1941ACEF0CD}" srcOrd="0" destOrd="0" presId="urn:microsoft.com/office/officeart/2011/layout/HexagonRadial"/>
    <dgm:cxn modelId="{F145F560-945E-4784-AAAC-3976184A2CB0}" type="presParOf" srcId="{8452950C-FF0B-4331-A70D-AE65CF01AF2A}" destId="{FBD6905E-CFE1-4CE3-ADB0-0B3DE805B736}" srcOrd="6" destOrd="0" presId="urn:microsoft.com/office/officeart/2011/layout/HexagonRadial"/>
    <dgm:cxn modelId="{73C7FEDC-38F0-49BA-B591-FC30D8E5798A}" type="presParOf" srcId="{8452950C-FF0B-4331-A70D-AE65CF01AF2A}" destId="{3203218B-1DC5-4295-98BB-E355A81F1AFF}" srcOrd="7" destOrd="0" presId="urn:microsoft.com/office/officeart/2011/layout/HexagonRadial"/>
    <dgm:cxn modelId="{9349C74A-6D48-4B81-9720-D4DA5FC6C01D}" type="presParOf" srcId="{3203218B-1DC5-4295-98BB-E355A81F1AFF}" destId="{5D956587-D53F-45A7-B4C5-96CD3B0528D8}" srcOrd="0" destOrd="0" presId="urn:microsoft.com/office/officeart/2011/layout/HexagonRadial"/>
    <dgm:cxn modelId="{0D59736F-0235-4615-9C03-B67FE147DD10}" type="presParOf" srcId="{8452950C-FF0B-4331-A70D-AE65CF01AF2A}" destId="{7640B335-5EE7-4C1A-9975-E2F6F469E2E7}" srcOrd="8" destOrd="0" presId="urn:microsoft.com/office/officeart/2011/layout/HexagonRadial"/>
    <dgm:cxn modelId="{8CB64A42-D1AA-4FA3-AD71-A62006AF5042}" type="presParOf" srcId="{8452950C-FF0B-4331-A70D-AE65CF01AF2A}" destId="{67BCF48F-A6C0-491B-9405-D0ECE588CD58}" srcOrd="9" destOrd="0" presId="urn:microsoft.com/office/officeart/2011/layout/HexagonRadial"/>
    <dgm:cxn modelId="{92D44B6A-D0B7-45B7-9B53-C8DA503513BE}" type="presParOf" srcId="{67BCF48F-A6C0-491B-9405-D0ECE588CD58}" destId="{7DEC81FE-7C0C-40E3-A612-EABD26B7B189}" srcOrd="0" destOrd="0" presId="urn:microsoft.com/office/officeart/2011/layout/HexagonRadial"/>
    <dgm:cxn modelId="{FF29B6DE-532B-457B-867D-4FF711F760FF}" type="presParOf" srcId="{8452950C-FF0B-4331-A70D-AE65CF01AF2A}" destId="{5EBF17B0-8930-43CE-A7F2-B2EAC16B308F}" srcOrd="10" destOrd="0" presId="urn:microsoft.com/office/officeart/2011/layout/HexagonRadial"/>
    <dgm:cxn modelId="{361A531E-8166-4C5B-9286-167D9EB03116}" type="presParOf" srcId="{8452950C-FF0B-4331-A70D-AE65CF01AF2A}" destId="{191540E3-0F32-4ED6-9807-2ACE13C4242C}" srcOrd="11" destOrd="0" presId="urn:microsoft.com/office/officeart/2011/layout/HexagonRadial"/>
    <dgm:cxn modelId="{018F67E8-18F7-4527-8279-2DB85CE59A40}" type="presParOf" srcId="{191540E3-0F32-4ED6-9807-2ACE13C4242C}" destId="{9546F4AA-C26F-43A0-8A2C-2818A1ABD8D9}" srcOrd="0" destOrd="0" presId="urn:microsoft.com/office/officeart/2011/layout/HexagonRadial"/>
    <dgm:cxn modelId="{9F663139-C224-4C7D-B026-0816C45DA95B}" type="presParOf" srcId="{8452950C-FF0B-4331-A70D-AE65CF01AF2A}" destId="{AD320C06-A6C4-4735-A6B5-A4262269502A}" srcOrd="12" destOrd="0" presId="urn:microsoft.com/office/officeart/2011/layout/HexagonRadial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9A34052-28EC-41CF-9E27-9D9DB6926AA4}">
      <dsp:nvSpPr>
        <dsp:cNvPr id="0" name=""/>
        <dsp:cNvSpPr/>
      </dsp:nvSpPr>
      <dsp:spPr>
        <a:xfrm>
          <a:off x="4785707" y="2061278"/>
          <a:ext cx="2619974" cy="2266384"/>
        </a:xfrm>
        <a:prstGeom prst="hexagon">
          <a:avLst>
            <a:gd name="adj" fmla="val 28570"/>
            <a:gd name="vf" fmla="val 115470"/>
          </a:avLst>
        </a:prstGeom>
        <a:solidFill>
          <a:schemeClr val="tx1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750" tIns="31750" rIns="31750" bIns="317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/>
            <a:t>What will you be evaluated on?</a:t>
          </a:r>
        </a:p>
      </dsp:txBody>
      <dsp:txXfrm>
        <a:off x="5219873" y="2436850"/>
        <a:ext cx="1751642" cy="1515240"/>
      </dsp:txXfrm>
    </dsp:sp>
    <dsp:sp modelId="{FE7D8A6E-1438-4FAF-A729-4872C4CDBF19}">
      <dsp:nvSpPr>
        <dsp:cNvPr id="0" name=""/>
        <dsp:cNvSpPr/>
      </dsp:nvSpPr>
      <dsp:spPr>
        <a:xfrm>
          <a:off x="6426315" y="976966"/>
          <a:ext cx="988508" cy="851731"/>
        </a:xfrm>
        <a:prstGeom prst="hexagon">
          <a:avLst>
            <a:gd name="adj" fmla="val 28900"/>
            <a:gd name="vf" fmla="val 11547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33242AF-A95C-4BAF-99CA-A77D3BBD4B3F}">
      <dsp:nvSpPr>
        <dsp:cNvPr id="0" name=""/>
        <dsp:cNvSpPr/>
      </dsp:nvSpPr>
      <dsp:spPr>
        <a:xfrm>
          <a:off x="5027045" y="0"/>
          <a:ext cx="2147050" cy="1857450"/>
        </a:xfrm>
        <a:prstGeom prst="hexagon">
          <a:avLst>
            <a:gd name="adj" fmla="val 28570"/>
            <a:gd name="vf" fmla="val 115470"/>
          </a:avLst>
        </a:prstGeom>
        <a:solidFill>
          <a:srgbClr val="FF0000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750" tIns="31750" rIns="31750" bIns="317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/>
            <a:t>Leadership</a:t>
          </a:r>
        </a:p>
      </dsp:txBody>
      <dsp:txXfrm>
        <a:off x="5382857" y="307819"/>
        <a:ext cx="1435426" cy="1241812"/>
      </dsp:txXfrm>
    </dsp:sp>
    <dsp:sp modelId="{F7F1D151-F9C5-46A9-BDD4-C1941ACEF0CD}">
      <dsp:nvSpPr>
        <dsp:cNvPr id="0" name=""/>
        <dsp:cNvSpPr/>
      </dsp:nvSpPr>
      <dsp:spPr>
        <a:xfrm>
          <a:off x="7579981" y="2569250"/>
          <a:ext cx="988508" cy="851731"/>
        </a:xfrm>
        <a:prstGeom prst="hexagon">
          <a:avLst>
            <a:gd name="adj" fmla="val 28900"/>
            <a:gd name="vf" fmla="val 11547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779AC1B-8E99-4F66-9C62-56C3E95E78E4}">
      <dsp:nvSpPr>
        <dsp:cNvPr id="0" name=""/>
        <dsp:cNvSpPr/>
      </dsp:nvSpPr>
      <dsp:spPr>
        <a:xfrm>
          <a:off x="6996140" y="1142456"/>
          <a:ext cx="2147050" cy="1857450"/>
        </a:xfrm>
        <a:prstGeom prst="hexagon">
          <a:avLst>
            <a:gd name="adj" fmla="val 28570"/>
            <a:gd name="vf" fmla="val 115470"/>
          </a:avLst>
        </a:prstGeom>
        <a:solidFill>
          <a:srgbClr val="FFC000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750" tIns="31750" rIns="31750" bIns="317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/>
            <a:t>Exposure to Medicine</a:t>
          </a:r>
        </a:p>
      </dsp:txBody>
      <dsp:txXfrm>
        <a:off x="7351952" y="1450275"/>
        <a:ext cx="1435426" cy="1241812"/>
      </dsp:txXfrm>
    </dsp:sp>
    <dsp:sp modelId="{5D956587-D53F-45A7-B4C5-96CD3B0528D8}">
      <dsp:nvSpPr>
        <dsp:cNvPr id="0" name=""/>
        <dsp:cNvSpPr/>
      </dsp:nvSpPr>
      <dsp:spPr>
        <a:xfrm>
          <a:off x="6778570" y="4366638"/>
          <a:ext cx="988508" cy="851731"/>
        </a:xfrm>
        <a:prstGeom prst="hexagon">
          <a:avLst>
            <a:gd name="adj" fmla="val 28900"/>
            <a:gd name="vf" fmla="val 11547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BD6905E-CFE1-4CE3-ADB0-0B3DE805B736}">
      <dsp:nvSpPr>
        <dsp:cNvPr id="0" name=""/>
        <dsp:cNvSpPr/>
      </dsp:nvSpPr>
      <dsp:spPr>
        <a:xfrm>
          <a:off x="6996140" y="3388394"/>
          <a:ext cx="2147050" cy="1857450"/>
        </a:xfrm>
        <a:prstGeom prst="hexagon">
          <a:avLst>
            <a:gd name="adj" fmla="val 28570"/>
            <a:gd name="vf" fmla="val 115470"/>
          </a:avLst>
        </a:prstGeom>
        <a:solidFill>
          <a:srgbClr val="FFFF00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750" tIns="31750" rIns="31750" bIns="317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>
              <a:solidFill>
                <a:sysClr val="windowText" lastClr="000000"/>
              </a:solidFill>
            </a:rPr>
            <a:t>Research</a:t>
          </a:r>
        </a:p>
      </dsp:txBody>
      <dsp:txXfrm>
        <a:off x="7351952" y="3696213"/>
        <a:ext cx="1435426" cy="1241812"/>
      </dsp:txXfrm>
    </dsp:sp>
    <dsp:sp modelId="{7DEC81FE-7C0C-40E3-A612-EABD26B7B189}">
      <dsp:nvSpPr>
        <dsp:cNvPr id="0" name=""/>
        <dsp:cNvSpPr/>
      </dsp:nvSpPr>
      <dsp:spPr>
        <a:xfrm>
          <a:off x="4790583" y="4553214"/>
          <a:ext cx="988508" cy="851731"/>
        </a:xfrm>
        <a:prstGeom prst="hexagon">
          <a:avLst>
            <a:gd name="adj" fmla="val 28900"/>
            <a:gd name="vf" fmla="val 11547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640B335-5EE7-4C1A-9975-E2F6F469E2E7}">
      <dsp:nvSpPr>
        <dsp:cNvPr id="0" name=""/>
        <dsp:cNvSpPr/>
      </dsp:nvSpPr>
      <dsp:spPr>
        <a:xfrm>
          <a:off x="5027045" y="4532129"/>
          <a:ext cx="2147050" cy="1857450"/>
        </a:xfrm>
        <a:prstGeom prst="hexagon">
          <a:avLst>
            <a:gd name="adj" fmla="val 28570"/>
            <a:gd name="vf" fmla="val 115470"/>
          </a:avLst>
        </a:prstGeom>
        <a:solidFill>
          <a:srgbClr val="00B050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750" tIns="31750" rIns="31750" bIns="317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/>
            <a:t>Service</a:t>
          </a:r>
        </a:p>
      </dsp:txBody>
      <dsp:txXfrm>
        <a:off x="5382857" y="4839948"/>
        <a:ext cx="1435426" cy="1241812"/>
      </dsp:txXfrm>
    </dsp:sp>
    <dsp:sp modelId="{9546F4AA-C26F-43A0-8A2C-2818A1ABD8D9}">
      <dsp:nvSpPr>
        <dsp:cNvPr id="0" name=""/>
        <dsp:cNvSpPr/>
      </dsp:nvSpPr>
      <dsp:spPr>
        <a:xfrm>
          <a:off x="3618024" y="2961570"/>
          <a:ext cx="988508" cy="851731"/>
        </a:xfrm>
        <a:prstGeom prst="hexagon">
          <a:avLst>
            <a:gd name="adj" fmla="val 28900"/>
            <a:gd name="vf" fmla="val 11547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EBF17B0-8930-43CE-A7F2-B2EAC16B308F}">
      <dsp:nvSpPr>
        <dsp:cNvPr id="0" name=""/>
        <dsp:cNvSpPr/>
      </dsp:nvSpPr>
      <dsp:spPr>
        <a:xfrm>
          <a:off x="3048809" y="3389672"/>
          <a:ext cx="2147050" cy="1857450"/>
        </a:xfrm>
        <a:prstGeom prst="hexagon">
          <a:avLst>
            <a:gd name="adj" fmla="val 28570"/>
            <a:gd name="vf" fmla="val 115470"/>
          </a:avLst>
        </a:prstGeom>
        <a:solidFill>
          <a:srgbClr val="0070C0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750" tIns="31750" rIns="31750" bIns="317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/>
            <a:t>Academics and Testing</a:t>
          </a:r>
        </a:p>
      </dsp:txBody>
      <dsp:txXfrm>
        <a:off x="3404621" y="3697491"/>
        <a:ext cx="1435426" cy="1241812"/>
      </dsp:txXfrm>
    </dsp:sp>
    <dsp:sp modelId="{AD320C06-A6C4-4735-A6B5-A4262269502A}">
      <dsp:nvSpPr>
        <dsp:cNvPr id="0" name=""/>
        <dsp:cNvSpPr/>
      </dsp:nvSpPr>
      <dsp:spPr>
        <a:xfrm>
          <a:off x="3048809" y="1139901"/>
          <a:ext cx="2147050" cy="1857450"/>
        </a:xfrm>
        <a:prstGeom prst="hexagon">
          <a:avLst>
            <a:gd name="adj" fmla="val 28570"/>
            <a:gd name="vf" fmla="val 115470"/>
          </a:avLst>
        </a:prstGeom>
        <a:solidFill>
          <a:srgbClr val="7030A0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750" tIns="31750" rIns="31750" bIns="317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/>
            <a:t>Character</a:t>
          </a:r>
        </a:p>
      </dsp:txBody>
      <dsp:txXfrm>
        <a:off x="3404621" y="1447720"/>
        <a:ext cx="1435426" cy="124181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1/layout/HexagonRadial">
  <dgm:title val="Hexagon Radial"/>
  <dgm:desc val="Use to show a sequential process that relates to a central idea or theme. Limited to six Level 2 shapes. Works best with small amounts of text. Unused text does not appear, but remains available if you switch layouts."/>
  <dgm:catLst>
    <dgm:cat type="cycle" pri="8500"/>
    <dgm:cat type="officeonline" pri="9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  <dgm:pt modelId="15">
          <dgm:prSet phldr="1"/>
        </dgm:pt>
        <dgm:pt modelId="16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  <dgm:cxn modelId="80" srcId="10" destId="14" srcOrd="0" destOrd="0"/>
        <dgm:cxn modelId="90" srcId="10" destId="15" srcOrd="0" destOrd="0"/>
        <dgm:cxn modelId="100" srcId="10" destId="16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  <dgm:pt modelId="15">
          <dgm:prSet phldr="1"/>
        </dgm:pt>
        <dgm:pt modelId="16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  <dgm:cxn modelId="80" srcId="10" destId="14" srcOrd="0" destOrd="0"/>
        <dgm:cxn modelId="90" srcId="10" destId="15" srcOrd="0" destOrd="0"/>
        <dgm:cxn modelId="100" srcId="10" destId="16" srcOrd="0" destOrd="0"/>
      </dgm:cxnLst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st="1 1" cnt="1 0" func="cnt" op="equ" val="0">
            <dgm:alg type="composite">
              <dgm:param type="ar" val="1.156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5" axis="ch ch" ptType="node node" st="1 1" cnt="1 0" func="cnt" op="lte" val="1">
            <dgm:alg type="composite">
              <dgm:param type="ar" val="1.36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l" for="ch" forName="Accent1" refType="w" fact="0.1685"/>
              <dgm:constr type="t" for="ch" forName="Accent1" refType="h" fact="0.2946"/>
              <dgm:constr type="w" for="ch" forName="Accent1" refType="w" fact="0.462"/>
              <dgm:constr type="h" for="ch" forName="Accent1" refType="h" fact="0.5472"/>
              <dgm:constr type="l" for="ch" forName="Parent" refType="w" fact="0"/>
              <dgm:constr type="t" for="ch" forName="Parent" refType="h" fact="0.2885"/>
              <dgm:constr type="w" for="ch" forName="Parent" refType="w" fact="0.6013"/>
              <dgm:constr type="h" for="ch" forName="Parent" refType="h" fact="0.7115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5831"/>
            </dgm:constrLst>
          </dgm:if>
          <dgm:if name="Name6" axis="ch ch" ptType="node node" st="1 1" cnt="1 0" func="cnt" op="equ" val="2">
            <dgm:alg type="composite">
              <dgm:param type="ar" val="1.0619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l" for="ch" forName="Accent2" refType="w" fact="0.6413"/>
              <dgm:constr type="t" for="ch" forName="Accent2" refType="h" fact="0.3477"/>
              <dgm:constr type="w" for="ch" forName="Accent2" refType="w" fact="0.2269"/>
              <dgm:constr type="h" for="ch" forName="Accent2" refType="h" fact="0.2076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Parent" refType="w" fact="0"/>
              <dgm:constr type="t" for="ch" forName="Parent" refType="h" fact="0.2239"/>
              <dgm:constr type="w" for="ch" forName="Parent" refType="w" fact="0.6013"/>
              <dgm:constr type="h" for="ch" forName="Parent" refType="h" fact="0.5523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4527"/>
              <dgm:constr type="l" for="ch" forName="Child2" refType="w" fact="0.5073"/>
              <dgm:constr type="t" for="ch" forName="Child2" refType="h" fact="0.5473"/>
              <dgm:constr type="w" for="ch" forName="Child2" refType="w" fact="0.4927"/>
              <dgm:constr type="h" for="ch" forName="Child2" refType="h" fact="0.4527"/>
            </dgm:constrLst>
          </dgm:if>
          <dgm:if name="Name7" axis="ch ch" ptType="node node" st="1 1" cnt="1 0" func="cnt" op="equ" val="3">
            <dgm:alg type="composite">
              <dgm:param type="ar" val="0.8305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3" refType="w" fact="0.4573"/>
              <dgm:constr type="t" for="ch" forName="Accent3" refType="h" fact="0.6145"/>
              <dgm:constr type="w" for="ch" forName="Accent3" refType="w" fact="0.2269"/>
              <dgm:constr type="h" for="ch" forName="Accent3" refType="h" fact="0.1623"/>
              <dgm:constr type="l" for="ch" forName="Accent2" refType="w" fact="0.6413"/>
              <dgm:constr type="t" for="ch" forName="Accent2" refType="h" fact="0.2719"/>
              <dgm:constr type="w" for="ch" forName="Accent2" refType="w" fact="0.2269"/>
              <dgm:constr type="h" for="ch" forName="Accent2" refType="h" fact="0.162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3" refType="w" fact="0.0554"/>
              <dgm:constr type="t" for="ch" forName="Child3" refType="h" fact="0.646"/>
              <dgm:constr type="w" for="ch" forName="Child3" refType="w" fact="0.4927"/>
              <dgm:constr type="h" for="ch" forName="Child3" refType="h" fact="0.354"/>
              <dgm:constr type="l" for="ch" forName="Parent" refType="w" fact="0"/>
              <dgm:constr type="t" for="ch" forName="Parent" refType="h" fact="0.1751"/>
              <dgm:constr type="w" for="ch" forName="Parent" refType="w" fact="0.6013"/>
              <dgm:constr type="h" for="ch" forName="Parent" refType="h" fact="0.4319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354"/>
              <dgm:constr type="l" for="ch" forName="Child2" refType="w" fact="0.5073"/>
              <dgm:constr type="t" for="ch" forName="Child2" refType="h" fact="0.428"/>
              <dgm:constr type="w" for="ch" forName="Child2" refType="w" fact="0.4927"/>
              <dgm:constr type="h" for="ch" forName="Child2" refType="h" fact="0.354"/>
            </dgm:constrLst>
          </dgm:if>
          <dgm:if name="Name8" axis="ch ch" ptType="node node" st="1 1" cnt="1 0" func="cnt" op="equ" val="4">
            <dgm:alg type="composite">
              <dgm:param type="ar" val="0.682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4" refType="w" fact="0.4573"/>
              <dgm:constr type="t" for="ch" forName="Accent4" refType="h" fact="0.6834"/>
              <dgm:constr type="w" for="ch" forName="Accent4" refType="w" fact="0.2269"/>
              <dgm:constr type="h" for="ch" forName="Accent4" refType="h" fact="0.1333"/>
              <dgm:constr type="l" for="ch" forName="Accent3" refType="w" fact="0.6413"/>
              <dgm:constr type="t" for="ch" forName="Accent3" refType="h" fact="0.4021"/>
              <dgm:constr type="w" for="ch" forName="Accent3" refType="w" fact="0.2269"/>
              <dgm:constr type="h" for="ch" forName="Accent3" refType="h" fact="0.1333"/>
              <dgm:constr type="l" for="ch" forName="Accent2" refType="w" fact="0.3765"/>
              <dgm:constr type="t" for="ch" forName="Accent2" refType="h" fact="0.1529"/>
              <dgm:constr type="w" for="ch" forName="Accent2" refType="w" fact="0.2269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0554"/>
              <dgm:constr type="t" for="ch" forName="Child4" refType="h" fact="0.7093"/>
              <dgm:constr type="w" for="ch" forName="Child4" refType="w" fact="0.4927"/>
              <dgm:constr type="h" for="ch" forName="Child4" refType="h" fact="0.2907"/>
              <dgm:constr type="l" for="ch" forName="Parent" refType="w" fact="0"/>
              <dgm:constr type="t" for="ch" forName="Parent" refType="h" fact="0.3226"/>
              <dgm:constr type="w" for="ch" forName="Parent" refType="w" fact="0.6013"/>
              <dgm:constr type="h" for="ch" forName="Parent" refType="h" fact="0.3547"/>
              <dgm:constr type="l" for="ch" forName="Child2" refType="w" fact="0.5073"/>
              <dgm:constr type="t" for="ch" forName="Child2" refType="h" fact="0.1788"/>
              <dgm:constr type="w" for="ch" forName="Child2" refType="w" fact="0.4927"/>
              <dgm:constr type="h" for="ch" forName="Child2" refType="h" fact="0.2907"/>
              <dgm:constr type="l" for="ch" forName="Child3" refType="w" fact="0.5073"/>
              <dgm:constr type="t" for="ch" forName="Child3" refType="h" fact="0.5303"/>
              <dgm:constr type="w" for="ch" forName="Child3" refType="w" fact="0.4927"/>
              <dgm:constr type="h" for="ch" forName="Child3" refType="h" fact="0.2907"/>
              <dgm:constr type="l" for="ch" forName="Child1" refType="w" fact="0.0554"/>
              <dgm:constr type="t" for="ch" forName="Child1" refType="h" fact="0"/>
              <dgm:constr type="w" for="ch" forName="Child1" refType="w" fact="0.4927"/>
              <dgm:constr type="h" for="ch" forName="Child1" refType="h" fact="0.2907"/>
            </dgm:constrLst>
          </dgm:if>
          <dgm:if name="Name9" axis="ch ch" ptType="node node" st="1 1" cnt="1 0" func="cnt" op="equ" val="5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5" refType="w" fact="0.2858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l" for="ch" forName="Accent4" refType="w" fact="0.612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l" for="ch" forName="Accent3" refType="w" fact="0.743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l" for="ch" forName="Accent2" refType="w" fact="0.5542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3246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l" for="ch" forName="Parent" refType="w" fact="0.28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l" for="ch" forName="Child2" refType="w" fact="0.6477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l" for="ch" forName="Child3" refType="w" fact="0.6477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l" for="ch" forName="Child5" refType="w" fact="0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l" for="ch" forName="Child1" refType="w" fact="0.3246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if>
          <dgm:else name="Name10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6" refType="primFontSz" refFor="des" refForName="Parent" op="lte"/>
              <dgm:constr type="primFontSz" for="des" forName="Child7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ptType="node" op="equ" val="65"/>
              <dgm:constr type="l" for="ch" forName="Accent6" refType="w" fact="0.0934"/>
              <dgm:constr type="t" for="ch" forName="Accent6" refType="h" fact="0.4635"/>
              <dgm:constr type="w" for="ch" forName="Accent6" refType="w" fact="0.1622"/>
              <dgm:constr type="h" for="ch" forName="Accent6" refType="h" fact="0.1333"/>
              <dgm:constr type="l" for="ch" forName="Accent5" refType="w" fact="0.2858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l" for="ch" forName="Accent4" refType="w" fact="0.612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l" for="ch" forName="Accent3" refType="w" fact="0.743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l" for="ch" forName="Accent2" refType="w" fact="0.5542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3246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l" for="ch" forName="Parent" refType="w" fact="0.28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l" for="ch" forName="Child2" refType="w" fact="0.6477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l" for="ch" forName="Child3" refType="w" fact="0.6477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l" for="ch" forName="Child5" refType="w" fact="0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l" for="ch" forName="Child6" refType="w" fact="0"/>
              <dgm:constr type="t" for="ch" forName="Child6" refType="h" fact="0.1784"/>
              <dgm:constr type="w" for="ch" forName="Child6" refType="w" fact="0.3523"/>
              <dgm:constr type="h" for="ch" forName="Child6" refType="h" fact="0.2907"/>
              <dgm:constr type="l" for="ch" forName="Child1" refType="w" fact="0.3246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else>
        </dgm:choose>
      </dgm:if>
      <dgm:else name="Name11">
        <dgm:choose name="Name12">
          <dgm:if name="Name13" axis="ch ch" ptType="node node" st="1 1" cnt="1 0" func="cnt" op="equ" val="0">
            <dgm:alg type="composite">
              <dgm:param type="ar" val="1.156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14" axis="ch ch" ptType="node node" st="1 1" cnt="1 0" func="cnt" op="lte" val="1">
            <dgm:alg type="composite">
              <dgm:param type="ar" val="1.36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r" for="ch" forName="Accent1" refType="w" fact="0.8315"/>
              <dgm:constr type="t" for="ch" forName="Accent1" refType="h" fact="0.2946"/>
              <dgm:constr type="w" for="ch" forName="Accent1" refType="w" fact="0.462"/>
              <dgm:constr type="h" for="ch" forName="Accent1" refType="h" fact="0.5472"/>
              <dgm:constr type="r" for="ch" forName="Parent" refType="w"/>
              <dgm:constr type="t" for="ch" forName="Parent" refType="h" fact="0.2885"/>
              <dgm:constr type="w" for="ch" forName="Parent" refType="w" fact="0.6013"/>
              <dgm:constr type="h" for="ch" forName="Parent" refType="h" fact="0.7115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5831"/>
            </dgm:constrLst>
          </dgm:if>
          <dgm:if name="Name15" axis="ch ch" ptType="node node" st="1 1" cnt="1 0" func="cnt" op="equ" val="2">
            <dgm:alg type="composite">
              <dgm:param type="ar" val="1.0619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r" for="ch" forName="Accent2" refType="w" fact="0.3587"/>
              <dgm:constr type="t" for="ch" forName="Accent2" refType="h" fact="0.3477"/>
              <dgm:constr type="w" for="ch" forName="Accent2" refType="w" fact="0.2269"/>
              <dgm:constr type="h" for="ch" forName="Accent2" refType="h" fact="0.2076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Parent" refType="w"/>
              <dgm:constr type="t" for="ch" forName="Parent" refType="h" fact="0.2239"/>
              <dgm:constr type="w" for="ch" forName="Parent" refType="w" fact="0.6013"/>
              <dgm:constr type="h" for="ch" forName="Parent" refType="h" fact="0.5523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4527"/>
              <dgm:constr type="r" for="ch" forName="Child2" refType="w" fact="0.5073"/>
              <dgm:constr type="t" for="ch" forName="Child2" refType="h" fact="0.5473"/>
              <dgm:constr type="w" for="ch" forName="Child2" refType="w" fact="0.4927"/>
              <dgm:constr type="h" for="ch" forName="Child2" refType="h" fact="0.4527"/>
            </dgm:constrLst>
          </dgm:if>
          <dgm:if name="Name16" axis="ch ch" ptType="node node" st="1 1" cnt="1 0" func="cnt" op="equ" val="3">
            <dgm:alg type="composite">
              <dgm:param type="ar" val="0.8305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r" for="ch" forName="Accent3" refType="w" fact="0.5427"/>
              <dgm:constr type="t" for="ch" forName="Accent3" refType="h" fact="0.6145"/>
              <dgm:constr type="w" for="ch" forName="Accent3" refType="w" fact="0.2269"/>
              <dgm:constr type="h" for="ch" forName="Accent3" refType="h" fact="0.1623"/>
              <dgm:constr type="r" for="ch" forName="Accent2" refType="w" fact="0.3587"/>
              <dgm:constr type="t" for="ch" forName="Accent2" refType="h" fact="0.2719"/>
              <dgm:constr type="w" for="ch" forName="Accent2" refType="w" fact="0.2269"/>
              <dgm:constr type="h" for="ch" forName="Accent2" refType="h" fact="0.162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3" refType="w" fact="0.9446"/>
              <dgm:constr type="t" for="ch" forName="Child3" refType="h" fact="0.646"/>
              <dgm:constr type="w" for="ch" forName="Child3" refType="w" fact="0.4927"/>
              <dgm:constr type="h" for="ch" forName="Child3" refType="h" fact="0.354"/>
              <dgm:constr type="r" for="ch" forName="Parent" refType="w"/>
              <dgm:constr type="t" for="ch" forName="Parent" refType="h" fact="0.1751"/>
              <dgm:constr type="w" for="ch" forName="Parent" refType="w" fact="0.6013"/>
              <dgm:constr type="h" for="ch" forName="Parent" refType="h" fact="0.4319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354"/>
              <dgm:constr type="r" for="ch" forName="Child2" refType="w" fact="0.4927"/>
              <dgm:constr type="t" for="ch" forName="Child2" refType="h" fact="0.428"/>
              <dgm:constr type="w" for="ch" forName="Child2" refType="w" fact="0.4927"/>
              <dgm:constr type="h" for="ch" forName="Child2" refType="h" fact="0.354"/>
            </dgm:constrLst>
          </dgm:if>
          <dgm:if name="Name17" axis="ch ch" ptType="node node" st="1 1" cnt="1 0" func="cnt" op="equ" val="4">
            <dgm:alg type="composite">
              <dgm:param type="ar" val="0.682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r" for="ch" forName="Accent4" refType="w" fact="0.5427"/>
              <dgm:constr type="t" for="ch" forName="Accent4" refType="h" fact="0.6834"/>
              <dgm:constr type="w" for="ch" forName="Accent4" refType="w" fact="0.2269"/>
              <dgm:constr type="h" for="ch" forName="Accent4" refType="h" fact="0.1333"/>
              <dgm:constr type="r" for="ch" forName="Accent3" refType="w" fact="0.3587"/>
              <dgm:constr type="t" for="ch" forName="Accent3" refType="h" fact="0.4021"/>
              <dgm:constr type="w" for="ch" forName="Accent3" refType="w" fact="0.2269"/>
              <dgm:constr type="h" for="ch" forName="Accent3" refType="h" fact="0.1333"/>
              <dgm:constr type="r" for="ch" forName="Accent2" refType="w" fact="0.6235"/>
              <dgm:constr type="t" for="ch" forName="Accent2" refType="h" fact="0.1529"/>
              <dgm:constr type="w" for="ch" forName="Accent2" refType="w" fact="0.2269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9446"/>
              <dgm:constr type="t" for="ch" forName="Child4" refType="h" fact="0.7093"/>
              <dgm:constr type="w" for="ch" forName="Child4" refType="w" fact="0.4927"/>
              <dgm:constr type="h" for="ch" forName="Child4" refType="h" fact="0.2907"/>
              <dgm:constr type="r" for="ch" forName="Parent" refType="w"/>
              <dgm:constr type="t" for="ch" forName="Parent" refType="h" fact="0.3226"/>
              <dgm:constr type="w" for="ch" forName="Parent" refType="w" fact="0.6013"/>
              <dgm:constr type="h" for="ch" forName="Parent" refType="h" fact="0.3547"/>
              <dgm:constr type="r" for="ch" forName="Child2" refType="w" fact="0.4927"/>
              <dgm:constr type="t" for="ch" forName="Child2" refType="h" fact="0.1788"/>
              <dgm:constr type="w" for="ch" forName="Child2" refType="w" fact="0.4927"/>
              <dgm:constr type="h" for="ch" forName="Child2" refType="h" fact="0.2907"/>
              <dgm:constr type="r" for="ch" forName="Child3" refType="w" fact="0.4927"/>
              <dgm:constr type="t" for="ch" forName="Child3" refType="h" fact="0.5303"/>
              <dgm:constr type="w" for="ch" forName="Child3" refType="w" fact="0.4927"/>
              <dgm:constr type="h" for="ch" forName="Child3" refType="h" fact="0.2907"/>
              <dgm:constr type="r" for="ch" forName="Child1" refType="w" fact="0.9446"/>
              <dgm:constr type="t" for="ch" forName="Child1" refType="h" fact="0"/>
              <dgm:constr type="w" for="ch" forName="Child1" refType="w" fact="0.4927"/>
              <dgm:constr type="h" for="ch" forName="Child1" refType="h" fact="0.2907"/>
            </dgm:constrLst>
          </dgm:if>
          <dgm:if name="Name18" axis="ch ch" ptType="node node" st="1 1" cnt="1 0" func="cnt" op="equ" val="5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r" for="ch" forName="Accent5" refType="w" fact="0.7142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r" for="ch" forName="Accent4" refType="w" fact="0.388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r" for="ch" forName="Accent3" refType="w" fact="0.256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r" for="ch" forName="Accent2" refType="w" fact="0.4458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6754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r" for="ch" forName="Parent" refType="w" fact="0.71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r" for="ch" forName="Child2" refType="w" fact="0.3523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r" for="ch" forName="Child3" refType="w" fact="0.3523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r" for="ch" forName="Child5" refType="w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r" for="ch" forName="Child1" refType="w" fact="0.6754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if>
          <dgm:else name="Name19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6" refType="primFontSz" refFor="des" refForName="Parent" op="lte"/>
              <dgm:constr type="primFontSz" for="des" forName="Child7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ptType="node" op="equ" val="65"/>
              <dgm:constr type="r" for="ch" forName="Accent6" refType="w" fact="0.9066"/>
              <dgm:constr type="t" for="ch" forName="Accent6" refType="h" fact="0.4635"/>
              <dgm:constr type="w" for="ch" forName="Accent6" refType="w" fact="0.1622"/>
              <dgm:constr type="h" for="ch" forName="Accent6" refType="h" fact="0.1333"/>
              <dgm:constr type="r" for="ch" forName="Accent5" refType="w" fact="0.7142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r" for="ch" forName="Accent4" refType="w" fact="0.388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r" for="ch" forName="Accent3" refType="w" fact="0.256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r" for="ch" forName="Accent2" refType="w" fact="0.4458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6754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r" for="ch" forName="Parent" refType="w" fact="0.71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r" for="ch" forName="Child2" refType="w" fact="0.3523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r" for="ch" forName="Child3" refType="w" fact="0.3523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r" for="ch" forName="Child5" refType="w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r" for="ch" forName="Child6" refType="w"/>
              <dgm:constr type="t" for="ch" forName="Child6" refType="h" fact="0.1784"/>
              <dgm:constr type="w" for="ch" forName="Child6" refType="w" fact="0.3523"/>
              <dgm:constr type="h" for="ch" forName="Child6" refType="h" fact="0.2907"/>
              <dgm:constr type="r" for="ch" forName="Child1" refType="w" fact="0.6754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else>
        </dgm:choose>
      </dgm:else>
    </dgm:choose>
    <dgm:forEach name="wrapper" axis="self" ptType="parTrans">
      <dgm:forEach name="accentRepeat" axis="self">
        <dgm:layoutNode name="Accent" styleLbl="bgShp">
          <dgm:alg type="sp"/>
          <dgm:shape xmlns:r="http://schemas.openxmlformats.org/officeDocument/2006/relationships" type="hexagon" r:blip="" zOrderOff="-2">
            <dgm:adjLst>
              <dgm:adj idx="1" val="0.289"/>
              <dgm:adj idx="2" val="1.1547"/>
            </dgm:adjLst>
          </dgm:shape>
          <dgm:presOf/>
        </dgm:layoutNode>
      </dgm:forEach>
    </dgm:forEach>
    <dgm:forEach name="Name20" axis="ch" ptType="node" cnt="1">
      <dgm:layoutNode name="Parent" styleLbl="node0">
        <dgm:varLst>
          <dgm:chMax val="6"/>
          <dgm:chPref val="6"/>
        </dgm:varLst>
        <dgm:alg type="tx"/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self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1" axis="ch ch" ptType="node node" st="1 1" cnt="1 1">
      <dgm:layoutNode name="Accent1">
        <dgm:alg type="sp"/>
        <dgm:shape xmlns:r="http://schemas.openxmlformats.org/officeDocument/2006/relationships" r:blip="" zOrderOff="-2">
          <dgm:adjLst/>
        </dgm:shape>
        <dgm:presOf/>
        <dgm:constrLst/>
        <dgm:forEach name="Name22" ref="accentRepeat"/>
      </dgm:layoutNode>
      <dgm:layoutNode name="Child1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3" axis="ch ch" ptType="node node" st="1 2" cnt="1 1">
      <dgm:layoutNode name="Accent2">
        <dgm:alg type="sp"/>
        <dgm:shape xmlns:r="http://schemas.openxmlformats.org/officeDocument/2006/relationships" r:blip="" zOrderOff="-2">
          <dgm:adjLst/>
        </dgm:shape>
        <dgm:presOf/>
        <dgm:constrLst/>
        <dgm:forEach name="Name24" ref="accentRepeat"/>
      </dgm:layoutNode>
      <dgm:layoutNode name="Child2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5" axis="ch ch" ptType="node node" st="1 3" cnt="1 1">
      <dgm:layoutNode name="Accent3">
        <dgm:alg type="sp"/>
        <dgm:shape xmlns:r="http://schemas.openxmlformats.org/officeDocument/2006/relationships" r:blip="" zOrderOff="-2">
          <dgm:adjLst/>
        </dgm:shape>
        <dgm:presOf/>
        <dgm:constrLst/>
        <dgm:forEach name="Name26" ref="accentRepeat"/>
      </dgm:layoutNode>
      <dgm:layoutNode name="Child3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7" axis="ch ch" ptType="node node" st="1 4" cnt="1 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28" ref="accentRepeat"/>
      </dgm:layoutNode>
      <dgm:layoutNode name="Child4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9" axis="ch ch" ptType="node node" st="1 5" cnt="1 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30" ref="accentRepeat"/>
      </dgm:layoutNode>
      <dgm:layoutNode name="Child5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31" axis="ch ch" ptType="node node" st="1 6" cnt="1 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32" ref="accentRepeat"/>
      </dgm:layoutNode>
      <dgm:layoutNode name="Child6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0E819F8-18E0-401C-AF27-BC1D5E0B8CEE}" type="datetimeFigureOut">
              <a:rPr lang="en-US" smtClean="0"/>
              <a:t>6/2/2020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790A5B2-AA2A-4501-9F82-ADAE0CF28A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53464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790A5B2-AA2A-4501-9F82-ADAE0CF28A54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38654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Using Queer for 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LGBTQQIP2SAA+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790A5B2-AA2A-4501-9F82-ADAE0CF28A54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75288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GO to MSAR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790A5B2-AA2A-4501-9F82-ADAE0CF28A54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227667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790A5B2-AA2A-4501-9F82-ADAE0CF28A54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09465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39E3965E-AC41-4711-9D10-E25ABB132D86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90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645152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1"/>
                </a:solidFill>
                <a:latin typeface="+mn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1F5DC8C3-BA5F-4EED-BB9A-A14272BD82A1}"/>
              </a:ext>
            </a:extLst>
          </p:cNvPr>
          <p:cNvCxnSpPr/>
          <p:nvPr/>
        </p:nvCxnSpPr>
        <p:spPr>
          <a:xfrm>
            <a:off x="1207658" y="4474741"/>
            <a:ext cx="98755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25CCF1-92C0-4AF3-BFAF-4921631915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1BA7E1-A911-4BCA-BA1A-C13D6E471C98}" type="datetime1">
              <a:rPr lang="en-US" smtClean="0"/>
              <a:t>6/2/2020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51A78A9-3DFF-4937-A9F2-5D8CF495F3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Medical Student Pride Alliance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AEB271-5CC0-4759-BC6E-8BE53AB227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72932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54D8B55-9EA8-4B81-8E84-9B93B0A275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1F171D-12E1-46D0-BBC1-62B58FA753D7}" type="datetime1">
              <a:rPr lang="en-US" smtClean="0"/>
              <a:t>6/2/2020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62CA021-2578-47CB-822C-BDDFF7223B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Medical Student Pride Alliance</a:t>
            </a:r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4AAB51D-4141-4682-9375-DAFD5FB9DD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89807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585C21A-8B93-4657-B5DF-7EAEAD3BE127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90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663440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459DE2C1-4C52-40A3-8959-27B2C1BEBFF6}"/>
              </a:ext>
            </a:extLst>
          </p:cNvPr>
          <p:cNvCxnSpPr/>
          <p:nvPr/>
        </p:nvCxnSpPr>
        <p:spPr>
          <a:xfrm>
            <a:off x="1207658" y="4485132"/>
            <a:ext cx="98755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AF2E137-EC28-48F8-9198-1F02539029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02A1D3-A5EC-49EA-B978-5CAB6CF54A90}" type="datetime1">
              <a:rPr lang="en-US" smtClean="0"/>
              <a:t>6/2/2020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89422CD-6F62-4DD6-89EF-07A60B42D2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Medical Student Pride Alliance</a:t>
            </a:r>
            <a:endParaRPr lang="en-US" dirty="0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69C6AFF8-42B4-4D05-969B-9F5FB33555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23314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80" y="2120900"/>
            <a:ext cx="4639736" cy="374819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15944" y="2120900"/>
            <a:ext cx="4639736" cy="374819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782D47D-B0DC-4C40-BCC6-BBBA32584A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E1DE75-9516-4579-B066-84066B665FDD}" type="datetime1">
              <a:rPr lang="en-US" smtClean="0"/>
              <a:t>6/2/2020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4690D34E-7EBD-44B2-83CA-4C126A18D7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Medical Student Pride Alliance</a:t>
            </a:r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2AC511A1-9BBD-42DE-92FB-2AF44F8E97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76118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2057400"/>
            <a:ext cx="4639736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958274"/>
            <a:ext cx="4639736" cy="291082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15944" y="2057400"/>
            <a:ext cx="4639736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15944" y="2958273"/>
            <a:ext cx="4639736" cy="291082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AF8A515-AA94-45D1-9223-5C2272618D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F61999-06DB-4F0F-8647-82DF3A0B9894}" type="datetime1">
              <a:rPr lang="en-US" smtClean="0"/>
              <a:t>6/2/2020</a:t>
            </a:fld>
            <a:endParaRPr lang="en-US" dirty="0"/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D052F5BC-98E0-4D60-AD67-9547738B7D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Medical Student Pride Alliance</a:t>
            </a:r>
            <a:endParaRPr lang="en-US" dirty="0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A38552DC-952E-41EA-AAAF-C2187523C0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28083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7392073F-158F-44A3-8913-917AFFC1BC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AF2A41-C4E5-4AEA-8333-EFDAAF121D1D}" type="datetime1">
              <a:rPr lang="en-US" smtClean="0"/>
              <a:t>6/2/2020</a:t>
            </a:fld>
            <a:endParaRPr lang="en-US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EED72207-24CA-42B7-A975-2F8E41CBA9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Medical Student Pride Alliance</a:t>
            </a:r>
            <a:endParaRPr lang="en-US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D01080F2-251A-4B88-9A62-16F46D724F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17711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8E9C91B-7EAD-4562-AB0E-DFB9663AECE3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4E9223F-721F-47BF-9FD5-0F8D12FF0D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DC8A7C-88B6-45D6-8085-2CE7696216DA}" type="datetime1">
              <a:rPr lang="en-US" smtClean="0"/>
              <a:t>6/2/2020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5915714-6BBA-4593-8591-4E26F7D58D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Medical Student Pride Alliance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E06F857-D2E1-44DD-ABDD-EBB739645B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07016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16D90D66-BCB9-4229-A829-628874352AC0}"/>
              </a:ext>
            </a:extLst>
          </p:cNvPr>
          <p:cNvSpPr/>
          <p:nvPr/>
        </p:nvSpPr>
        <p:spPr>
          <a:xfrm>
            <a:off x="16" y="0"/>
            <a:ext cx="4654296" cy="68580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3466" y="786383"/>
            <a:ext cx="3517567" cy="2093975"/>
          </a:xfrm>
        </p:spPr>
        <p:txBody>
          <a:bodyPr anchor="b">
            <a:normAutofit/>
          </a:bodyPr>
          <a:lstStyle>
            <a:lvl1pPr>
              <a:lnSpc>
                <a:spcPct val="90000"/>
              </a:lnSpc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58984" y="812799"/>
            <a:ext cx="5928344" cy="529475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3465" y="3043050"/>
            <a:ext cx="3517567" cy="3064505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43464" y="6446520"/>
            <a:ext cx="3517568" cy="365125"/>
          </a:xfrm>
        </p:spPr>
        <p:txBody>
          <a:bodyPr/>
          <a:lstStyle>
            <a:lvl1pPr algn="l">
              <a:defRPr/>
            </a:lvl1pPr>
          </a:lstStyle>
          <a:p>
            <a:fld id="{661DB0DC-2BBB-4CA7-A726-D8F2327EE323}" type="datetime1">
              <a:rPr lang="en-US" smtClean="0"/>
              <a:t>6/2/2020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458983" y="6446520"/>
            <a:ext cx="5334019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Medical Student Pride Alliance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13020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DA134939-39C0-4522-A125-A13DFDA66490}"/>
              </a:ext>
            </a:extLst>
          </p:cNvPr>
          <p:cNvSpPr/>
          <p:nvPr/>
        </p:nvSpPr>
        <p:spPr>
          <a:xfrm>
            <a:off x="0" y="4578350"/>
            <a:ext cx="12188825" cy="227965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578350"/>
          </a:xfrm>
          <a:solidFill>
            <a:schemeClr val="bg1">
              <a:lumMod val="85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79" y="4799362"/>
            <a:ext cx="10113645" cy="743682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79" y="5715000"/>
            <a:ext cx="10113264" cy="60960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BB41799-C102-4146-A50B-6E7203D947A5}" type="datetime1">
              <a:rPr lang="en-US" smtClean="0"/>
              <a:t>6/2/2020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097279" y="6446838"/>
            <a:ext cx="6818262" cy="365125"/>
          </a:xfrm>
        </p:spPr>
        <p:txBody>
          <a:bodyPr/>
          <a:lstStyle/>
          <a:p>
            <a:pPr algn="l"/>
            <a:r>
              <a:rPr lang="en-US"/>
              <a:t>Medical Student Pride Alliance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88268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16A0E3C-60E6-4F39-BC55-5F7C224E1F7C}"/>
              </a:ext>
            </a:extLst>
          </p:cNvPr>
          <p:cNvSpPr/>
          <p:nvPr/>
        </p:nvSpPr>
        <p:spPr>
          <a:xfrm>
            <a:off x="-3176" y="6400800"/>
            <a:ext cx="12195176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2108201"/>
            <a:ext cx="10058400" cy="3760891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18426" y="6446838"/>
            <a:ext cx="2584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rgbClr val="FFFFFF"/>
                </a:solidFill>
              </a:defRPr>
            </a:lvl1pPr>
          </a:lstStyle>
          <a:p>
            <a:fld id="{BA6E94A9-4117-4876-9FDE-63B510505938}" type="datetime1">
              <a:rPr lang="en-US" smtClean="0"/>
              <a:t>6/2/2020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97279" y="6446838"/>
            <a:ext cx="68182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cap="all" baseline="0">
                <a:solidFill>
                  <a:srgbClr val="FFFFFF"/>
                </a:solidFill>
              </a:defRPr>
            </a:lvl1pPr>
          </a:lstStyle>
          <a:p>
            <a:r>
              <a:rPr lang="en-US"/>
              <a:t>Medical Student Pride Alliance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93582" y="6446838"/>
            <a:ext cx="7800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C5025DAC-8B93-4160-B017-3A274A5828C0}"/>
              </a:ext>
            </a:extLst>
          </p:cNvPr>
          <p:cNvCxnSpPr/>
          <p:nvPr/>
        </p:nvCxnSpPr>
        <p:spPr>
          <a:xfrm>
            <a:off x="1193532" y="1897380"/>
            <a:ext cx="996696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>
            <a:extLst>
              <a:ext uri="{FF2B5EF4-FFF2-40B4-BE49-F238E27FC236}">
                <a16:creationId xmlns:a16="http://schemas.microsoft.com/office/drawing/2014/main" id="{9FC0FD43-92A0-4FCA-9C30-A4F2929343FD}"/>
              </a:ext>
            </a:extLst>
          </p:cNvPr>
          <p:cNvSpPr/>
          <p:nvPr userDrawn="1"/>
        </p:nvSpPr>
        <p:spPr>
          <a:xfrm>
            <a:off x="0" y="5827166"/>
            <a:ext cx="1097279" cy="61556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2050" name="Picture 2" descr="Medical Student Pride Alliance">
            <a:extLst>
              <a:ext uri="{FF2B5EF4-FFF2-40B4-BE49-F238E27FC236}">
                <a16:creationId xmlns:a16="http://schemas.microsoft.com/office/drawing/2014/main" id="{2633A659-854E-4D7D-BF55-3E33C6174DE3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050" y="5921957"/>
            <a:ext cx="889448" cy="889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C2B0FD9F-6F1E-47D8-875D-AD64C6FBC773}"/>
              </a:ext>
            </a:extLst>
          </p:cNvPr>
          <p:cNvSpPr/>
          <p:nvPr userDrawn="1"/>
        </p:nvSpPr>
        <p:spPr>
          <a:xfrm>
            <a:off x="0" y="0"/>
            <a:ext cx="1097280" cy="73152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C06F040F-B0F1-4CCC-96E8-5A93C825E982}"/>
              </a:ext>
            </a:extLst>
          </p:cNvPr>
          <p:cNvSpPr/>
          <p:nvPr userDrawn="1"/>
        </p:nvSpPr>
        <p:spPr>
          <a:xfrm>
            <a:off x="-1588" y="731520"/>
            <a:ext cx="1097280" cy="73152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63442A65-AECE-4C59-88CF-3238B7E30159}"/>
              </a:ext>
            </a:extLst>
          </p:cNvPr>
          <p:cNvSpPr/>
          <p:nvPr userDrawn="1"/>
        </p:nvSpPr>
        <p:spPr>
          <a:xfrm>
            <a:off x="-3176" y="1450757"/>
            <a:ext cx="1097280" cy="73152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241ED704-C02D-48B0-BEF4-0F2F0086EAAA}"/>
              </a:ext>
            </a:extLst>
          </p:cNvPr>
          <p:cNvSpPr/>
          <p:nvPr userDrawn="1"/>
        </p:nvSpPr>
        <p:spPr>
          <a:xfrm>
            <a:off x="-3176" y="2169566"/>
            <a:ext cx="1097280" cy="73152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5C0E7A97-40E2-4C2E-B67E-8EAFF23B536E}"/>
              </a:ext>
            </a:extLst>
          </p:cNvPr>
          <p:cNvSpPr/>
          <p:nvPr userDrawn="1"/>
        </p:nvSpPr>
        <p:spPr>
          <a:xfrm>
            <a:off x="-3176" y="2906167"/>
            <a:ext cx="1097280" cy="73152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8CC64F21-9C42-43BE-9931-7F12D4512C13}"/>
              </a:ext>
            </a:extLst>
          </p:cNvPr>
          <p:cNvSpPr/>
          <p:nvPr userDrawn="1"/>
        </p:nvSpPr>
        <p:spPr>
          <a:xfrm>
            <a:off x="-3176" y="3632606"/>
            <a:ext cx="1097280" cy="73152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3C0CC715-81AC-4AA6-AB38-03077E8ADA39}"/>
              </a:ext>
            </a:extLst>
          </p:cNvPr>
          <p:cNvSpPr/>
          <p:nvPr userDrawn="1"/>
        </p:nvSpPr>
        <p:spPr>
          <a:xfrm>
            <a:off x="-3176" y="4359045"/>
            <a:ext cx="1097280" cy="731520"/>
          </a:xfrm>
          <a:prstGeom prst="rect">
            <a:avLst/>
          </a:prstGeom>
          <a:solidFill>
            <a:srgbClr val="9966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E1EC23AC-2EE1-4B7D-AF74-303E1B02818B}"/>
              </a:ext>
            </a:extLst>
          </p:cNvPr>
          <p:cNvSpPr/>
          <p:nvPr userDrawn="1"/>
        </p:nvSpPr>
        <p:spPr>
          <a:xfrm>
            <a:off x="-2038" y="5087281"/>
            <a:ext cx="1097280" cy="73988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9302637B-443D-48AC-B046-DE00CAA7CD11}"/>
              </a:ext>
            </a:extLst>
          </p:cNvPr>
          <p:cNvSpPr/>
          <p:nvPr userDrawn="1"/>
        </p:nvSpPr>
        <p:spPr>
          <a:xfrm>
            <a:off x="-32746" y="0"/>
            <a:ext cx="1156420" cy="5831418"/>
          </a:xfrm>
          <a:prstGeom prst="rect">
            <a:avLst/>
          </a:pr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60147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6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11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qrgo.page.link/Sc1Dz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hyperlink" Target="mailto:Jessica_halem@hms.Harvard.edu" TargetMode="Externa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mailto:Jessica_halem@hms.Harvard.edu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4" name="Rectangle 23">
            <a:extLst>
              <a:ext uri="{FF2B5EF4-FFF2-40B4-BE49-F238E27FC236}">
                <a16:creationId xmlns:a16="http://schemas.microsoft.com/office/drawing/2014/main" id="{F452A527-3631-41ED-858D-3777A7D149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peak Pro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AB2EA78-AEB3-469B-9025-3B17201A457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729999" y="639097"/>
            <a:ext cx="4893539" cy="3494791"/>
          </a:xfrm>
        </p:spPr>
        <p:txBody>
          <a:bodyPr>
            <a:normAutofit/>
          </a:bodyPr>
          <a:lstStyle/>
          <a:p>
            <a:r>
              <a:rPr lang="en-US" dirty="0"/>
              <a:t>Queerly Applying to Med School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940CBE3-3F91-419A-A649-32AB388ECA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" y="10"/>
            <a:ext cx="6096000" cy="6857990"/>
          </a:xfrm>
          <a:prstGeom prst="rect">
            <a:avLst/>
          </a:prstGeom>
        </p:spPr>
      </p:pic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D28A9C89-B313-458F-9C85-515930A51A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805053" y="4294754"/>
            <a:ext cx="43891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 descr="Medical Student Pride Alliance">
            <a:extLst>
              <a:ext uri="{FF2B5EF4-FFF2-40B4-BE49-F238E27FC236}">
                <a16:creationId xmlns:a16="http://schemas.microsoft.com/office/drawing/2014/main" id="{08598EE2-F625-4DDC-B710-6C86C6E65E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7948" y="4455621"/>
            <a:ext cx="5003330" cy="14709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BFC7067-C005-47D0-B1EE-03D4272E29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59158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E82E27-AA85-40CE-9301-1EB6829588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Leadership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8EF1CF-E9DB-4DC9-BFBF-05C6EA1A1D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2108201"/>
            <a:ext cx="4998720" cy="3760891"/>
          </a:xfrm>
        </p:spPr>
        <p:txBody>
          <a:bodyPr/>
          <a:lstStyle/>
          <a:p>
            <a:r>
              <a:rPr lang="en-US" b="1" dirty="0"/>
              <a:t>Longitudinal commitments &gt; One day experiences </a:t>
            </a:r>
          </a:p>
          <a:p>
            <a:r>
              <a:rPr lang="en-US" dirty="0"/>
              <a:t>Fits under many categories and can be diverse opportunities </a:t>
            </a:r>
          </a:p>
          <a:p>
            <a:r>
              <a:rPr lang="en-US" dirty="0"/>
              <a:t>Balance of leadership with humbleness</a:t>
            </a:r>
          </a:p>
        </p:txBody>
      </p:sp>
      <p:pic>
        <p:nvPicPr>
          <p:cNvPr id="4098" name="Picture 2" descr="50 Of The Funniest Disney Jokes Ever">
            <a:extLst>
              <a:ext uri="{FF2B5EF4-FFF2-40B4-BE49-F238E27FC236}">
                <a16:creationId xmlns:a16="http://schemas.microsoft.com/office/drawing/2014/main" id="{EFAE27EB-259B-40D8-A1AF-5EACF914C7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4469" y="2013768"/>
            <a:ext cx="3687119" cy="40192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D9EC4E2-C3F3-4495-82ED-E671D9A6E3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08836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A0B047-1E82-4B00-AC23-9AB1C4F501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Academics and Testing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82D673-4FDA-4A43-87AF-46C28736637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“Cut-offs” vary by school and may or may not be publicized</a:t>
            </a:r>
          </a:p>
          <a:p>
            <a:r>
              <a:rPr lang="en-US" dirty="0"/>
              <a:t>ALWAYS explain any discrepancies </a:t>
            </a:r>
          </a:p>
          <a:p>
            <a:r>
              <a:rPr lang="en-US" dirty="0"/>
              <a:t>GPA</a:t>
            </a:r>
          </a:p>
          <a:p>
            <a:pPr lvl="1"/>
            <a:r>
              <a:rPr lang="en-US" dirty="0"/>
              <a:t>An upward trend is good for a lower GPA</a:t>
            </a:r>
          </a:p>
          <a:p>
            <a:pPr lvl="1"/>
            <a:r>
              <a:rPr lang="en-US" dirty="0"/>
              <a:t>Do a masters (or maybe post-bac) if this isn’t so good</a:t>
            </a:r>
          </a:p>
          <a:p>
            <a:r>
              <a:rPr lang="en-US" dirty="0"/>
              <a:t>MCAT</a:t>
            </a:r>
          </a:p>
          <a:p>
            <a:pPr lvl="1"/>
            <a:r>
              <a:rPr lang="en-US" dirty="0"/>
              <a:t>Above 500 = you will succeed in Med School</a:t>
            </a:r>
          </a:p>
          <a:p>
            <a:pPr lvl="1"/>
            <a:r>
              <a:rPr lang="en-US" dirty="0"/>
              <a:t>But a 500 won’t always cut it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76508EA-8E2D-49DB-BBE1-EC3876AE80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11</a:t>
            </a:fld>
            <a:endParaRPr lang="en-US" dirty="0"/>
          </a:p>
        </p:txBody>
      </p:sp>
      <p:pic>
        <p:nvPicPr>
          <p:cNvPr id="1026" name="Picture 2" descr="Standardized Testing... Standardized testing everywhere.. - Buzz ...">
            <a:extLst>
              <a:ext uri="{FF2B5EF4-FFF2-40B4-BE49-F238E27FC236}">
                <a16:creationId xmlns:a16="http://schemas.microsoft.com/office/drawing/2014/main" id="{5A8A5D39-A3B8-4889-A772-2ACDA7D079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7617" y="3261500"/>
            <a:ext cx="3953483" cy="2154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977089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F60923-3B0A-4E55-A0CF-3BC223593D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Character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E7FB11-BFA9-4666-8B02-EF881792339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Letters of recommendation, personal anecdotes</a:t>
            </a:r>
          </a:p>
          <a:p>
            <a:r>
              <a:rPr lang="en-US" dirty="0"/>
              <a:t>What makes you, you and how does that fit within the vocation of medicine? </a:t>
            </a:r>
          </a:p>
          <a:p>
            <a:r>
              <a:rPr lang="en-US" dirty="0"/>
              <a:t>Interviews </a:t>
            </a:r>
          </a:p>
          <a:p>
            <a:r>
              <a:rPr lang="en-US" dirty="0"/>
              <a:t>It’s all in the details and the picture you paint of yourself 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8068CD6-5716-4C34-AFFE-210E0EED14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03674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FB8B35BC-34C4-4D96-9D86-A8FE9C84EF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Application Packet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1CA623B-2070-4377-98B7-FE18413ABF8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D47FF64-E83B-476E-B3BC-99644B09E3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13665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EA8093-ACBB-431A-96DC-3E99BFF962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General Principles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F1CE99-3EF5-43F0-8DEA-AD2C9375CC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2108201"/>
            <a:ext cx="6727793" cy="3760891"/>
          </a:xfrm>
        </p:spPr>
        <p:txBody>
          <a:bodyPr/>
          <a:lstStyle/>
          <a:p>
            <a:r>
              <a:rPr lang="en-US" dirty="0"/>
              <a:t>Proof Read Everything! </a:t>
            </a:r>
          </a:p>
          <a:p>
            <a:r>
              <a:rPr lang="en-US" dirty="0"/>
              <a:t>Share with others who will read it and provide critiques </a:t>
            </a:r>
          </a:p>
          <a:p>
            <a:r>
              <a:rPr lang="en-US" dirty="0"/>
              <a:t>Apply a lot! 15-20 schools is reasonable</a:t>
            </a:r>
          </a:p>
          <a:p>
            <a:r>
              <a:rPr lang="en-US" dirty="0"/>
              <a:t>Use the MSAR to explore programs 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F813447-B5A0-42B3-BEE2-93712A42B6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14</a:t>
            </a:fld>
            <a:endParaRPr lang="en-US" dirty="0"/>
          </a:p>
        </p:txBody>
      </p:sp>
      <p:pic>
        <p:nvPicPr>
          <p:cNvPr id="2050" name="Picture 2" descr="I don't Know Who Wrote This Essay but, I will proofread it and I ...">
            <a:extLst>
              <a:ext uri="{FF2B5EF4-FFF2-40B4-BE49-F238E27FC236}">
                <a16:creationId xmlns:a16="http://schemas.microsoft.com/office/drawing/2014/main" id="{2DA4554C-B53E-485E-8296-EDD67F35E5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5579" y="2108201"/>
            <a:ext cx="3810000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912969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C94D54-3591-44AA-BA42-CF3BC22FA8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Cost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E7DFB2-7980-4EF8-939F-23F0A1BB6F3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$170 for the application and $39 for each school after the first</a:t>
            </a:r>
          </a:p>
          <a:p>
            <a:pPr lvl="1"/>
            <a:r>
              <a:rPr lang="en-US" dirty="0"/>
              <a:t>Unfortunately for 20 schools this = $911 </a:t>
            </a:r>
          </a:p>
          <a:p>
            <a:r>
              <a:rPr lang="en-US" dirty="0"/>
              <a:t>Many schools will have secondary fees of $50-$200</a:t>
            </a:r>
          </a:p>
          <a:p>
            <a:pPr lvl="1"/>
            <a:r>
              <a:rPr lang="en-US" dirty="0"/>
              <a:t>At an average of $100/school this is another $2000</a:t>
            </a:r>
          </a:p>
          <a:p>
            <a:r>
              <a:rPr lang="en-US" dirty="0"/>
              <a:t>There are fee assistance programs available through the AAMC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06D2429-0B8C-4872-9139-8AEA4D6DB4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66678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5BF41730-B295-418B-98DD-EFDF6836DE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Experiences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A2CE81C6-597A-4407-9A10-23CE83BE9DD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Hours: get them right- don’t exaggerate, don’t under-sell yourself</a:t>
            </a:r>
          </a:p>
          <a:p>
            <a:r>
              <a:rPr lang="en-US" dirty="0"/>
              <a:t>You don’t need to fill all 15 slots- don’t get desperate </a:t>
            </a:r>
          </a:p>
          <a:p>
            <a:pPr lvl="1"/>
            <a:r>
              <a:rPr lang="en-US" dirty="0"/>
              <a:t>Only one for hobbies</a:t>
            </a:r>
          </a:p>
          <a:p>
            <a:pPr lvl="1"/>
            <a:r>
              <a:rPr lang="en-US" dirty="0"/>
              <a:t>Don’t stretch to fill</a:t>
            </a:r>
          </a:p>
          <a:p>
            <a:r>
              <a:rPr lang="en-US" dirty="0"/>
              <a:t>Select the most important ones carefully (consider variety here)</a:t>
            </a:r>
          </a:p>
          <a:p>
            <a:r>
              <a:rPr lang="en-US" dirty="0"/>
              <a:t>Use the projected hours to your advantage but be reasonable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5E4BB01-DC1D-47DF-9C69-C11BEEFDB1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82612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B1075B-7F31-4330-9079-A465C7D194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Personal Statement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E0ADCB2-0A4A-4332-A5D5-6AD10603E2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Find a way to make this attention grabbing</a:t>
            </a:r>
          </a:p>
          <a:p>
            <a:r>
              <a:rPr lang="en-US" dirty="0"/>
              <a:t>Do not regurgitate the experiences section or your resume </a:t>
            </a:r>
          </a:p>
          <a:p>
            <a:r>
              <a:rPr lang="en-US" dirty="0"/>
              <a:t>“Why Medicine” is an important question we want the answer to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FD7A7E2-595C-41EC-83ED-BA70BBEEB7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94190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ADE1E3-3EE5-49DB-93F2-E64E5BADEE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Secondaries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B2EAD5-039D-477F-BEE2-B4A9A9283D3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ALWAYS describe discrepancies in your application </a:t>
            </a:r>
          </a:p>
          <a:p>
            <a:pPr lvl="1"/>
            <a:r>
              <a:rPr lang="en-US" dirty="0"/>
              <a:t>Never defer blame to someone else </a:t>
            </a:r>
          </a:p>
          <a:p>
            <a:r>
              <a:rPr lang="en-US" dirty="0"/>
              <a:t>Have a good reason for “why our school” </a:t>
            </a:r>
          </a:p>
          <a:p>
            <a:r>
              <a:rPr lang="en-US" dirty="0"/>
              <a:t>This is a common space where </a:t>
            </a:r>
            <a:r>
              <a:rPr lang="en-US" dirty="0" err="1"/>
              <a:t>folxs</a:t>
            </a:r>
            <a:r>
              <a:rPr lang="en-US" dirty="0"/>
              <a:t> may out themselves or share more personal details</a:t>
            </a:r>
          </a:p>
          <a:p>
            <a:r>
              <a:rPr lang="en-US" dirty="0"/>
              <a:t>Panelist: Mollie Marr (she/her)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B250984-D6DB-421F-BE22-824FCC6517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14345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4E1484-6806-47DF-A3DC-D76363F5CA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Interview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685907-FA2E-47B9-943E-271ACBE2A70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1:1 “Traditional” Interviews</a:t>
            </a:r>
          </a:p>
          <a:p>
            <a:pPr lvl="1"/>
            <a:r>
              <a:rPr lang="en-US" dirty="0"/>
              <a:t>Sabina </a:t>
            </a:r>
            <a:r>
              <a:rPr lang="en-US" dirty="0" err="1"/>
              <a:t>Spigner</a:t>
            </a:r>
            <a:r>
              <a:rPr lang="en-US" dirty="0"/>
              <a:t> (she/her) Interviewer </a:t>
            </a:r>
          </a:p>
          <a:p>
            <a:r>
              <a:rPr lang="en-US" dirty="0"/>
              <a:t>Multiple Mini Interview (MMI’s) </a:t>
            </a:r>
          </a:p>
          <a:p>
            <a:pPr lvl="1"/>
            <a:r>
              <a:rPr lang="en-US" dirty="0"/>
              <a:t>Mollie Marr (she/her) Interviewer </a:t>
            </a:r>
          </a:p>
          <a:p>
            <a:pPr lvl="1"/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585B291-9337-4255-878F-B19D62D673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19</a:t>
            </a:fld>
            <a:endParaRPr lang="en-US" dirty="0"/>
          </a:p>
        </p:txBody>
      </p:sp>
      <p:pic>
        <p:nvPicPr>
          <p:cNvPr id="3074" name="Picture 2" descr="24 Photos That Pretty Much Sum Up Most Job Interviews">
            <a:extLst>
              <a:ext uri="{FF2B5EF4-FFF2-40B4-BE49-F238E27FC236}">
                <a16:creationId xmlns:a16="http://schemas.microsoft.com/office/drawing/2014/main" id="{0D184D2D-156F-4188-8BE5-3DA2C402B7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9394" y="2108201"/>
            <a:ext cx="5322789" cy="35130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127047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3C6873-63D4-4EB1-B741-261E85E6A4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758952"/>
            <a:ext cx="6656158" cy="3566160"/>
          </a:xfrm>
        </p:spPr>
        <p:txBody>
          <a:bodyPr/>
          <a:lstStyle/>
          <a:p>
            <a:r>
              <a:rPr lang="en-US" dirty="0"/>
              <a:t>Please complete the first half of the survey.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2F9F8B0-2611-4E2F-9743-50F622E2D94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Don’t close the window, just minimize and come back at the end to complete the post-survey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F633DD6-1027-4030-A0E3-907A765F9B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2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BCFF02B-960B-4216-A187-C5F110C2A3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49457" y="733223"/>
            <a:ext cx="3012868" cy="3012868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3D2F1747-5DD2-4C02-8115-E5212F5D9AF1}"/>
              </a:ext>
            </a:extLst>
          </p:cNvPr>
          <p:cNvSpPr txBox="1"/>
          <p:nvPr/>
        </p:nvSpPr>
        <p:spPr>
          <a:xfrm>
            <a:off x="7838600" y="3743100"/>
            <a:ext cx="383458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hlinkClick r:id="rId3"/>
              </a:rPr>
              <a:t>https://qrgo.page.link/Sc1Dz</a:t>
            </a:r>
            <a:r>
              <a:rPr lang="en-US" sz="24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0490779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A2632A-5A29-4783-802F-BAB7378866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This is a lot… how am I going to do it?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A6462E-9A77-4022-915A-A3ED812959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54264" y="2108201"/>
            <a:ext cx="9901415" cy="3760891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Jessica </a:t>
            </a:r>
            <a:r>
              <a:rPr lang="en-US" dirty="0" err="1"/>
              <a:t>Halem</a:t>
            </a:r>
            <a:r>
              <a:rPr lang="en-US" dirty="0"/>
              <a:t>, MBA (she/her) </a:t>
            </a:r>
          </a:p>
          <a:p>
            <a:pPr marL="0" indent="0">
              <a:buNone/>
            </a:pPr>
            <a:r>
              <a:rPr lang="en-US" dirty="0"/>
              <a:t>LGBTQ Outreach and Engagement Director </a:t>
            </a:r>
          </a:p>
          <a:p>
            <a:pPr marL="0" indent="0">
              <a:buNone/>
            </a:pPr>
            <a:r>
              <a:rPr lang="en-US" dirty="0"/>
              <a:t>Harvard Medical School </a:t>
            </a:r>
          </a:p>
          <a:p>
            <a:pPr marL="0" indent="0">
              <a:buNone/>
            </a:pPr>
            <a:r>
              <a:rPr lang="en-US" dirty="0">
                <a:hlinkClick r:id="rId2"/>
              </a:rPr>
              <a:t>Jessica_halem@hms.Harvard.edu</a:t>
            </a:r>
            <a:r>
              <a:rPr lang="en-US" dirty="0"/>
              <a:t> </a:t>
            </a:r>
          </a:p>
          <a:p>
            <a:pPr marL="0" indent="0">
              <a:buNone/>
            </a:pPr>
            <a:r>
              <a:rPr lang="en-US" dirty="0"/>
              <a:t>Twitter: @</a:t>
            </a:r>
            <a:r>
              <a:rPr lang="en-US" dirty="0" err="1"/>
              <a:t>jessicahalem</a:t>
            </a:r>
            <a:r>
              <a:rPr lang="en-US" dirty="0"/>
              <a:t> 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B6608BC-781B-41F8-A081-EA6F11817D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60668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451EB99A-EA52-4467-B83C-9E2AAE68DC0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Applying while Queer &amp;</a:t>
            </a:r>
            <a:br>
              <a:rPr lang="en-US" dirty="0"/>
            </a:br>
            <a:r>
              <a:rPr lang="en-US" dirty="0" err="1"/>
              <a:t>Queerstions</a:t>
            </a:r>
            <a:r>
              <a:rPr lang="en-US" dirty="0"/>
              <a:t>?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06C5DB95-C473-4F38-93C9-0504EEEE2E0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Welcome to our fantastic panel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401DA6C-215A-4C29-A55B-BFB68812F0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36233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1D225F-B0FD-4B1D-8467-E2FBDB5847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Panel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A194C5-D189-489C-AE84-5A0226025FD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97279" y="2120900"/>
            <a:ext cx="6618973" cy="4271879"/>
          </a:xfrm>
        </p:spPr>
        <p:txBody>
          <a:bodyPr>
            <a:normAutofit lnSpcReduction="10000"/>
          </a:bodyPr>
          <a:lstStyle/>
          <a:p>
            <a:r>
              <a:rPr lang="en-US" sz="2800" dirty="0"/>
              <a:t>Moderator: Tyler Bruinsma (he/him)</a:t>
            </a:r>
          </a:p>
          <a:p>
            <a:r>
              <a:rPr lang="en-US" sz="2800" dirty="0"/>
              <a:t>Tim Keyes (he/they)</a:t>
            </a:r>
          </a:p>
          <a:p>
            <a:r>
              <a:rPr lang="en-US" sz="2800" dirty="0"/>
              <a:t>Brad </a:t>
            </a:r>
            <a:r>
              <a:rPr lang="en-US" sz="2800" dirty="0" err="1"/>
              <a:t>Blansky</a:t>
            </a:r>
            <a:r>
              <a:rPr lang="en-US" sz="2800" dirty="0"/>
              <a:t> (he/him)</a:t>
            </a:r>
          </a:p>
          <a:p>
            <a:r>
              <a:rPr lang="en-US" sz="2800" dirty="0"/>
              <a:t>Mollie Marr (she/her)</a:t>
            </a:r>
          </a:p>
          <a:p>
            <a:r>
              <a:rPr lang="en-US" sz="2800" dirty="0"/>
              <a:t>Sabina </a:t>
            </a:r>
            <a:r>
              <a:rPr lang="en-US" sz="2800" dirty="0" err="1"/>
              <a:t>Spigner</a:t>
            </a:r>
            <a:r>
              <a:rPr lang="en-US" sz="2800" dirty="0"/>
              <a:t> (she/her)</a:t>
            </a:r>
          </a:p>
          <a:p>
            <a:r>
              <a:rPr lang="en-US" sz="2800" dirty="0"/>
              <a:t>Demetri Tsiolkas (he/him)</a:t>
            </a:r>
          </a:p>
          <a:p>
            <a:r>
              <a:rPr lang="en-US" sz="2800" dirty="0"/>
              <a:t>Jessica </a:t>
            </a:r>
            <a:r>
              <a:rPr lang="en-US" sz="2800" dirty="0" err="1"/>
              <a:t>Halem</a:t>
            </a:r>
            <a:r>
              <a:rPr lang="en-US" sz="2800" dirty="0"/>
              <a:t> (she/her)</a:t>
            </a:r>
          </a:p>
        </p:txBody>
      </p:sp>
      <p:pic>
        <p:nvPicPr>
          <p:cNvPr id="5122" name="Picture 2" descr="THE GAY AGENDA: Funny LGBT Pride Meme * 2020 Leap Year Weekly ...">
            <a:extLst>
              <a:ext uri="{FF2B5EF4-FFF2-40B4-BE49-F238E27FC236}">
                <a16:creationId xmlns:a16="http://schemas.microsoft.com/office/drawing/2014/main" id="{2A16EC33-E591-460E-8DEE-8E86C92870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7889" y="149332"/>
            <a:ext cx="4097797" cy="61405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53D0BC2-E9B3-40EF-B815-7487CCC8A6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96470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49751E-9097-48DF-9BB0-60A38FDB40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Please reach out with Questions! </a:t>
            </a: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25A96F91-43AD-4332-8147-43163598C97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65591856"/>
              </p:ext>
            </p:extLst>
          </p:nvPr>
        </p:nvGraphicFramePr>
        <p:xfrm>
          <a:off x="1147529" y="2110899"/>
          <a:ext cx="10058397" cy="36576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547865">
                  <a:extLst>
                    <a:ext uri="{9D8B030D-6E8A-4147-A177-3AD203B41FA5}">
                      <a16:colId xmlns:a16="http://schemas.microsoft.com/office/drawing/2014/main" val="821652405"/>
                    </a:ext>
                  </a:extLst>
                </a:gridCol>
                <a:gridCol w="3876085">
                  <a:extLst>
                    <a:ext uri="{9D8B030D-6E8A-4147-A177-3AD203B41FA5}">
                      <a16:colId xmlns:a16="http://schemas.microsoft.com/office/drawing/2014/main" val="1464126418"/>
                    </a:ext>
                  </a:extLst>
                </a:gridCol>
                <a:gridCol w="2634447">
                  <a:extLst>
                    <a:ext uri="{9D8B030D-6E8A-4147-A177-3AD203B41FA5}">
                      <a16:colId xmlns:a16="http://schemas.microsoft.com/office/drawing/2014/main" val="295760515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400" dirty="0"/>
                        <a:t>Name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E-mail (@medpride.org)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solidFill>
                            <a:schemeClr val="bg1"/>
                          </a:solidFill>
                        </a:rPr>
                        <a:t>Twitter </a:t>
                      </a:r>
                    </a:p>
                  </a:txBody>
                  <a:tcPr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9815321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/>
                        <a:t>Tyler Bruinsma (he/him)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solidFill>
                            <a:schemeClr val="bg1"/>
                          </a:solidFill>
                        </a:rPr>
                        <a:t>@tjb518</a:t>
                      </a:r>
                    </a:p>
                  </a:txBody>
                  <a:tcPr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6642007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/>
                        <a:t>Tim Keyes (he/they)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err="1"/>
                        <a:t>timothy.keyes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solidFill>
                            <a:schemeClr val="bg1"/>
                          </a:solidFill>
                        </a:rPr>
                        <a:t>@</a:t>
                      </a:r>
                      <a:r>
                        <a:rPr lang="en-US" sz="2400" dirty="0" err="1">
                          <a:solidFill>
                            <a:schemeClr val="bg1"/>
                          </a:solidFill>
                        </a:rPr>
                        <a:t>timothykeyes</a:t>
                      </a:r>
                      <a:endParaRPr 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8166907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/>
                        <a:t>Brad </a:t>
                      </a:r>
                      <a:r>
                        <a:rPr lang="en-US" sz="2400" dirty="0" err="1"/>
                        <a:t>Blansky</a:t>
                      </a:r>
                      <a:r>
                        <a:rPr lang="en-US" sz="2400" dirty="0"/>
                        <a:t> (he/him)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err="1"/>
                        <a:t>brad.blansky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solidFill>
                            <a:schemeClr val="bg1"/>
                          </a:solidFill>
                        </a:rPr>
                        <a:t>@</a:t>
                      </a:r>
                      <a:r>
                        <a:rPr lang="en-US" sz="2400" dirty="0" err="1">
                          <a:solidFill>
                            <a:schemeClr val="bg1"/>
                          </a:solidFill>
                        </a:rPr>
                        <a:t>darb_isomerase</a:t>
                      </a:r>
                      <a:endParaRPr 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7262046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/>
                        <a:t>Mollie Marr (she/her)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err="1"/>
                        <a:t>mollie.marr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solidFill>
                            <a:schemeClr val="bg1"/>
                          </a:solidFill>
                        </a:rPr>
                        <a:t>@</a:t>
                      </a:r>
                      <a:r>
                        <a:rPr lang="en-US" sz="2400" dirty="0" err="1">
                          <a:solidFill>
                            <a:schemeClr val="bg1"/>
                          </a:solidFill>
                        </a:rPr>
                        <a:t>MollieMarr</a:t>
                      </a:r>
                      <a:endParaRPr 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8021905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/>
                        <a:t>Sabina </a:t>
                      </a:r>
                      <a:r>
                        <a:rPr lang="en-US" sz="2400" dirty="0" err="1"/>
                        <a:t>Spigner</a:t>
                      </a:r>
                      <a:r>
                        <a:rPr lang="en-US" sz="2400" dirty="0"/>
                        <a:t> (she/her)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err="1"/>
                        <a:t>sabina.spigner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solidFill>
                            <a:schemeClr val="bg1"/>
                          </a:solidFill>
                        </a:rPr>
                        <a:t>@</a:t>
                      </a:r>
                      <a:r>
                        <a:rPr lang="en-US" sz="2400" dirty="0" err="1">
                          <a:solidFill>
                            <a:schemeClr val="bg1"/>
                          </a:solidFill>
                        </a:rPr>
                        <a:t>sabinaspigner</a:t>
                      </a:r>
                      <a:endParaRPr 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6045792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/>
                        <a:t>Demetri Tsiolkas (he/him)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err="1"/>
                        <a:t>demetri.tsiolkas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2798269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/>
                        <a:t>Jessica </a:t>
                      </a:r>
                      <a:r>
                        <a:rPr lang="en-US" sz="2400" dirty="0" err="1"/>
                        <a:t>Halem</a:t>
                      </a:r>
                      <a:r>
                        <a:rPr lang="en-US" sz="2400" dirty="0"/>
                        <a:t> (she/her)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>
                          <a:hlinkClick r:id="rId3"/>
                        </a:rPr>
                        <a:t>jessica_halem@hms.Harvard.edu</a:t>
                      </a:r>
                      <a:r>
                        <a:rPr lang="en-US" sz="2000" dirty="0"/>
                        <a:t>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solidFill>
                            <a:schemeClr val="bg1"/>
                          </a:solidFill>
                        </a:rPr>
                        <a:t>@</a:t>
                      </a:r>
                      <a:r>
                        <a:rPr lang="en-US" sz="2400" dirty="0" err="1">
                          <a:solidFill>
                            <a:schemeClr val="bg1"/>
                          </a:solidFill>
                        </a:rPr>
                        <a:t>jessicahalem</a:t>
                      </a:r>
                      <a:r>
                        <a:rPr lang="en-US" sz="2400" dirty="0">
                          <a:solidFill>
                            <a:schemeClr val="bg1"/>
                          </a:solidFill>
                        </a:rPr>
                        <a:t> </a:t>
                      </a:r>
                    </a:p>
                  </a:txBody>
                  <a:tcPr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10016360"/>
                  </a:ext>
                </a:extLst>
              </a:tr>
            </a:tbl>
          </a:graphicData>
        </a:graphic>
      </p:graphicFrame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082F45C7-CD42-4D77-87E9-9E79A01E0B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00888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C005997C-5F77-4686-A283-6713C59C9D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Special Thanks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3654EDE-7994-46E7-90B2-2B703EB4C5F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To all of our panelists</a:t>
            </a:r>
          </a:p>
          <a:p>
            <a:r>
              <a:rPr lang="en-US" dirty="0"/>
              <a:t>Joseph </a:t>
            </a:r>
            <a:r>
              <a:rPr lang="en-US" dirty="0" err="1"/>
              <a:t>Rojo</a:t>
            </a:r>
            <a:endParaRPr lang="en-US" dirty="0"/>
          </a:p>
          <a:p>
            <a:r>
              <a:rPr lang="en-US" dirty="0"/>
              <a:t>MSPA </a:t>
            </a:r>
            <a:r>
              <a:rPr lang="en-US" dirty="0" err="1"/>
              <a:t>Folxs</a:t>
            </a:r>
            <a:r>
              <a:rPr lang="en-US" dirty="0"/>
              <a:t> for everything they do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3418B09-B30F-4AF1-8F79-E33A591179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98817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20E6B414-5AAE-423C-9BD8-328A7A970F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Please complete the post-survey, Thanks!! 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8B7EE28D-1C9C-49A6-895E-CF0461A17AF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Return to the minimized tab from below and submit after completion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68ED79C-5DF3-4DCF-AB2B-CF7DEF1834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97394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E2B78A8-2E9E-4BE8-B85E-862609B2E5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3</a:t>
            </a:fld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8F2F0C-D88B-4E7E-8CA1-B37D0D256189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1066800" y="1548606"/>
            <a:ext cx="10058400" cy="3760788"/>
          </a:xfrm>
        </p:spPr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en-US" sz="4800" b="1" dirty="0">
                <a:solidFill>
                  <a:schemeClr val="bg1"/>
                </a:solidFill>
              </a:rPr>
              <a:t>“I will leverage the privilege of my position to advocate for social justice, alleviate health disparities, and expand access to healthcare for all.”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FB9BCBF-FD2F-4CA9-93AC-26B8369FAB83}"/>
              </a:ext>
            </a:extLst>
          </p:cNvPr>
          <p:cNvSpPr/>
          <p:nvPr/>
        </p:nvSpPr>
        <p:spPr>
          <a:xfrm>
            <a:off x="0" y="6347012"/>
            <a:ext cx="12236824" cy="55581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53818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4A649B-ECA6-4E5D-BB6B-3D4FB30058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Disclosures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7D27BF-2DB4-4759-B541-A25CE238651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We are mostly medical students, we have no finances except for debt. We refuse to charge for this knowledge and encourage others to do the same </a:t>
            </a:r>
          </a:p>
          <a:p>
            <a:r>
              <a:rPr lang="en-US" dirty="0"/>
              <a:t>We have admission knowledge that is based on our own experiences and the committees at our schools. We do our best to provide comprehensive information but are sharing from our experiences. </a:t>
            </a:r>
          </a:p>
          <a:p>
            <a:r>
              <a:rPr lang="en-US" dirty="0"/>
              <a:t>We are not presenting as representatives of our medical schools or their admissions committees and therefore will not identify with specific schools for the duration of this webinar. 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5B0D90-385B-45AD-8BEB-951D853CEA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4310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442D48-D801-42FF-A28C-BA6A5F3C8F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Objectives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2CC2E2-5524-4640-8BF2-A5AE272C75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2108201"/>
            <a:ext cx="6666705" cy="3760891"/>
          </a:xfrm>
        </p:spPr>
        <p:txBody>
          <a:bodyPr>
            <a:normAutofit lnSpcReduction="10000"/>
          </a:bodyPr>
          <a:lstStyle/>
          <a:p>
            <a:r>
              <a:rPr lang="en-US" dirty="0"/>
              <a:t>Cover general areas that many admissions committees will evaluate you on</a:t>
            </a:r>
          </a:p>
          <a:p>
            <a:r>
              <a:rPr lang="en-US" dirty="0"/>
              <a:t>Walk through the application packet and some tips for applying</a:t>
            </a:r>
          </a:p>
          <a:p>
            <a:r>
              <a:rPr lang="en-US" dirty="0"/>
              <a:t>Discuss applying as a queer person with some </a:t>
            </a:r>
            <a:r>
              <a:rPr lang="en-US" dirty="0" err="1"/>
              <a:t>folxs</a:t>
            </a:r>
            <a:r>
              <a:rPr lang="en-US" dirty="0"/>
              <a:t> who did</a:t>
            </a:r>
          </a:p>
          <a:p>
            <a:r>
              <a:rPr lang="en-US" dirty="0"/>
              <a:t>Have ample time for questions for our panel</a:t>
            </a:r>
          </a:p>
        </p:txBody>
      </p:sp>
      <p:pic>
        <p:nvPicPr>
          <p:cNvPr id="1026" name="Picture 2" descr="How to Get into Medical School | George Fox University">
            <a:extLst>
              <a:ext uri="{FF2B5EF4-FFF2-40B4-BE49-F238E27FC236}">
                <a16:creationId xmlns:a16="http://schemas.microsoft.com/office/drawing/2014/main" id="{7851F60A-50D8-4B10-BAB8-C8EBDA7AB5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3703" y="2764863"/>
            <a:ext cx="3796910" cy="22385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BA79642-A3CB-4620-9F1F-0B31651A2D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97309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Hexagon 7">
            <a:extLst>
              <a:ext uri="{FF2B5EF4-FFF2-40B4-BE49-F238E27FC236}">
                <a16:creationId xmlns:a16="http://schemas.microsoft.com/office/drawing/2014/main" id="{62CBD9EC-9472-4FB1-8047-047B4A920017}"/>
              </a:ext>
            </a:extLst>
          </p:cNvPr>
          <p:cNvSpPr/>
          <p:nvPr/>
        </p:nvSpPr>
        <p:spPr>
          <a:xfrm>
            <a:off x="4440514" y="1174334"/>
            <a:ext cx="988508" cy="851731"/>
          </a:xfrm>
          <a:prstGeom prst="hexagon">
            <a:avLst>
              <a:gd name="adj" fmla="val 28900"/>
              <a:gd name="vf" fmla="val 115470"/>
            </a:avLst>
          </a:prstGeom>
        </p:spPr>
        <p:style>
          <a:lnRef idx="0">
            <a:schemeClr val="dk1">
              <a:hueOff val="0"/>
              <a:satOff val="0"/>
              <a:lumOff val="0"/>
              <a:alphaOff val="0"/>
            </a:schemeClr>
          </a:lnRef>
          <a:fillRef idx="1">
            <a:schemeClr val="accent2"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2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graphicFrame>
        <p:nvGraphicFramePr>
          <p:cNvPr id="7" name="Content Placeholder 6">
            <a:extLst>
              <a:ext uri="{FF2B5EF4-FFF2-40B4-BE49-F238E27FC236}">
                <a16:creationId xmlns:a16="http://schemas.microsoft.com/office/drawing/2014/main" id="{EFFB8A05-661B-49E9-944B-E88A3A3A864F}"/>
              </a:ext>
            </a:extLst>
          </p:cNvPr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1741080760"/>
              </p:ext>
            </p:extLst>
          </p:nvPr>
        </p:nvGraphicFramePr>
        <p:xfrm>
          <a:off x="0" y="0"/>
          <a:ext cx="12192000" cy="63895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91713A9-80EA-4DCC-8676-5716D1E6EA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94518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E888C5-76E4-4D5A-883B-4FCEC90395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Exposure to Medicine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78C379-F291-4A36-9DA9-EDE6D15E12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2108201"/>
            <a:ext cx="4998720" cy="3760891"/>
          </a:xfrm>
        </p:spPr>
        <p:txBody>
          <a:bodyPr/>
          <a:lstStyle/>
          <a:p>
            <a:r>
              <a:rPr lang="en-US" dirty="0"/>
              <a:t>Why do you want to be a doctor? </a:t>
            </a:r>
          </a:p>
          <a:p>
            <a:r>
              <a:rPr lang="en-US" dirty="0"/>
              <a:t>What have you done to see if you like medicine?</a:t>
            </a:r>
          </a:p>
          <a:p>
            <a:pPr lvl="1"/>
            <a:r>
              <a:rPr lang="en-US" dirty="0"/>
              <a:t>Shadowing</a:t>
            </a:r>
          </a:p>
          <a:p>
            <a:pPr lvl="1"/>
            <a:r>
              <a:rPr lang="en-US" dirty="0"/>
              <a:t>Paid or Unpaid Medical employment or volunteering </a:t>
            </a:r>
          </a:p>
          <a:p>
            <a:endParaRPr lang="en-US" dirty="0"/>
          </a:p>
        </p:txBody>
      </p:sp>
      <p:pic>
        <p:nvPicPr>
          <p:cNvPr id="2050" name="Picture 2" descr="Medlink Students: Study Medicine in Europe on Twitter: &quot;Mention ...">
            <a:extLst>
              <a:ext uri="{FF2B5EF4-FFF2-40B4-BE49-F238E27FC236}">
                <a16:creationId xmlns:a16="http://schemas.microsoft.com/office/drawing/2014/main" id="{D44413B8-7F89-44AA-8AA2-711D59B669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1047" y="1966569"/>
            <a:ext cx="4807613" cy="41691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9E879FC-F21A-414C-ACDF-D8E7B6300D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02853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A5A8C0-5C67-4DB7-B071-884CD5DB39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Research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7ADE7D-D871-43A0-8F4F-A91A7CAD4E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2108201"/>
            <a:ext cx="4998720" cy="3760891"/>
          </a:xfrm>
        </p:spPr>
        <p:txBody>
          <a:bodyPr/>
          <a:lstStyle/>
          <a:p>
            <a:r>
              <a:rPr lang="en-US" b="1" dirty="0"/>
              <a:t>Longitudinal commitments &gt; Short-term projects</a:t>
            </a:r>
          </a:p>
          <a:p>
            <a:r>
              <a:rPr lang="en-US" dirty="0"/>
              <a:t>Publications are good but not always required </a:t>
            </a:r>
          </a:p>
          <a:p>
            <a:r>
              <a:rPr lang="en-US" dirty="0"/>
              <a:t>Strong letters of recommendation </a:t>
            </a:r>
          </a:p>
        </p:txBody>
      </p:sp>
      <p:pic>
        <p:nvPicPr>
          <p:cNvPr id="3074" name="Picture 2" descr="MEMES - RESEARCH PROJECT">
            <a:extLst>
              <a:ext uri="{FF2B5EF4-FFF2-40B4-BE49-F238E27FC236}">
                <a16:creationId xmlns:a16="http://schemas.microsoft.com/office/drawing/2014/main" id="{125CEAB5-FC3C-4D0E-9661-F676AE1EAC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4173" y="2108201"/>
            <a:ext cx="5266620" cy="40388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5056ED9-06F6-4610-8BF6-9A2F10C367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1281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97EDDC-4AE0-482A-941F-5515A93C47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Service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FA92F2-F489-438A-813C-DA1086C8C6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79" y="2108201"/>
            <a:ext cx="10058399" cy="3760891"/>
          </a:xfrm>
        </p:spPr>
        <p:txBody>
          <a:bodyPr/>
          <a:lstStyle/>
          <a:p>
            <a:r>
              <a:rPr lang="en-US" b="1" dirty="0"/>
              <a:t>Longitudinal commitments &gt; One day experiences </a:t>
            </a:r>
          </a:p>
          <a:p>
            <a:r>
              <a:rPr lang="en-US" dirty="0"/>
              <a:t>Not just checking boxes, what are you passionate about?</a:t>
            </a:r>
          </a:p>
          <a:p>
            <a:r>
              <a:rPr lang="en-US" dirty="0"/>
              <a:t>This may be a space where you “out” yourself intentionally or unintentionally </a:t>
            </a:r>
          </a:p>
          <a:p>
            <a:r>
              <a:rPr lang="en-US" dirty="0"/>
              <a:t>We also understand a need for paid employment over volunteer work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97C5F63-1F25-444E-8B9D-A9F8F1A797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97571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RetrospectVTI">
  <a:themeElements>
    <a:clrScheme name="">
      <a:dk1>
        <a:srgbClr val="000000"/>
      </a:dk1>
      <a:lt1>
        <a:srgbClr val="FFFFFF"/>
      </a:lt1>
      <a:dk2>
        <a:srgbClr val="243541"/>
      </a:dk2>
      <a:lt2>
        <a:srgbClr val="E2E5E8"/>
      </a:lt2>
      <a:accent1>
        <a:srgbClr val="E88B33"/>
      </a:accent1>
      <a:accent2>
        <a:srgbClr val="AEA33A"/>
      </a:accent2>
      <a:accent3>
        <a:srgbClr val="8CAB4A"/>
      </a:accent3>
      <a:accent4>
        <a:srgbClr val="57B636"/>
      </a:accent4>
      <a:accent5>
        <a:srgbClr val="2EBA43"/>
      </a:accent5>
      <a:accent6>
        <a:srgbClr val="33B67D"/>
      </a:accent6>
      <a:hlink>
        <a:srgbClr val="5F84A8"/>
      </a:hlink>
      <a:folHlink>
        <a:srgbClr val="7F7F7F"/>
      </a:folHlink>
    </a:clrScheme>
    <a:fontScheme name="Retrospect">
      <a:majorFont>
        <a:latin typeface="Georgia Pro Cond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Speak Pro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VTI" id="{ABE3C30C-0FC0-4450-828E-52DE70F1BCCB}" vid="{A6E2497D-935A-4CFD-B9FD-6DCB15FA68B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Custom 40">
    <a:dk1>
      <a:sysClr val="windowText" lastClr="000000"/>
    </a:dk1>
    <a:lt1>
      <a:sysClr val="window" lastClr="FFFFFF"/>
    </a:lt1>
    <a:dk2>
      <a:srgbClr val="545D57"/>
    </a:dk2>
    <a:lt2>
      <a:srgbClr val="EBEBE8"/>
    </a:lt2>
    <a:accent1>
      <a:srgbClr val="579858"/>
    </a:accent1>
    <a:accent2>
      <a:srgbClr val="ED583E"/>
    </a:accent2>
    <a:accent3>
      <a:srgbClr val="D3BA59"/>
    </a:accent3>
    <a:accent4>
      <a:srgbClr val="4C94AC"/>
    </a:accent4>
    <a:accent5>
      <a:srgbClr val="A09E84"/>
    </a:accent5>
    <a:accent6>
      <a:srgbClr val="FC7D4A"/>
    </a:accent6>
    <a:hlink>
      <a:srgbClr val="04A2DA"/>
    </a:hlink>
    <a:folHlink>
      <a:srgbClr val="808080"/>
    </a:folHlink>
  </a:clr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tatus xmlns="71af3243-3dd4-4a8d-8c0d-dd76da1f02a5">Not started</Status>
    <MediaServiceKeyPoints xmlns="71af3243-3dd4-4a8d-8c0d-dd76da1f02a5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2" ma:contentTypeDescription="Create a new document." ma:contentTypeScope="" ma:versionID="a410dd7f93c95333ffa1b60ed6adedd1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a936d9baba76aa3866493feff160faab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8F3CD65D-61A5-43C9-A837-6EC73C7DA8AB}">
  <ds:schemaRefs>
    <ds:schemaRef ds:uri="http://schemas.microsoft.com/office/2006/metadata/properties"/>
    <ds:schemaRef ds:uri="http://schemas.microsoft.com/office/infopath/2007/PartnerControls"/>
    <ds:schemaRef ds:uri="71af3243-3dd4-4a8d-8c0d-dd76da1f02a5"/>
  </ds:schemaRefs>
</ds:datastoreItem>
</file>

<file path=customXml/itemProps2.xml><?xml version="1.0" encoding="utf-8"?>
<ds:datastoreItem xmlns:ds="http://schemas.openxmlformats.org/officeDocument/2006/customXml" ds:itemID="{31F006B4-A9E1-4F39-85C8-FB836F919348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16377351-63A1-4C2E-8C9A-66CDD70F16A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Color swatch</Template>
  <TotalTime>0</TotalTime>
  <Words>951</Words>
  <Application>Microsoft Office PowerPoint</Application>
  <PresentationFormat>Widescreen</PresentationFormat>
  <Paragraphs>163</Paragraphs>
  <Slides>25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0" baseType="lpstr">
      <vt:lpstr>Arial</vt:lpstr>
      <vt:lpstr>Calibri</vt:lpstr>
      <vt:lpstr>Georgia Pro Cond Light</vt:lpstr>
      <vt:lpstr>Speak Pro</vt:lpstr>
      <vt:lpstr>RetrospectVTI</vt:lpstr>
      <vt:lpstr>Queerly Applying to Med School</vt:lpstr>
      <vt:lpstr>Please complete the first half of the survey. </vt:lpstr>
      <vt:lpstr>PowerPoint Presentation</vt:lpstr>
      <vt:lpstr>Disclosures</vt:lpstr>
      <vt:lpstr>Objectives</vt:lpstr>
      <vt:lpstr>PowerPoint Presentation</vt:lpstr>
      <vt:lpstr>Exposure to Medicine</vt:lpstr>
      <vt:lpstr>Research</vt:lpstr>
      <vt:lpstr>Service</vt:lpstr>
      <vt:lpstr>Leadership</vt:lpstr>
      <vt:lpstr>Academics and Testing</vt:lpstr>
      <vt:lpstr>Character</vt:lpstr>
      <vt:lpstr>The Application Packet</vt:lpstr>
      <vt:lpstr>General Principles </vt:lpstr>
      <vt:lpstr>The Cost</vt:lpstr>
      <vt:lpstr>Experiences</vt:lpstr>
      <vt:lpstr>Personal Statement</vt:lpstr>
      <vt:lpstr>Secondaries</vt:lpstr>
      <vt:lpstr>Interview</vt:lpstr>
      <vt:lpstr>This is a lot… how am I going to do it? </vt:lpstr>
      <vt:lpstr>Applying while Queer &amp; Queerstions?</vt:lpstr>
      <vt:lpstr>Panel </vt:lpstr>
      <vt:lpstr>Please reach out with Questions! </vt:lpstr>
      <vt:lpstr>Special Thanks</vt:lpstr>
      <vt:lpstr>Please complete the post-survey, Thanks!!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2020-05-12T21:15:11Z</dcterms:created>
  <dcterms:modified xsi:type="dcterms:W3CDTF">2020-06-02T23:52:17Z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